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diagrams/quickStyle2.xml" ContentType="application/vnd.openxmlformats-officedocument.drawingml.diagramStyle+xml"/>
  <Override PartName="/ppt/diagrams/quickStyle3.xml" ContentType="application/vnd.openxmlformats-officedocument.drawingml.diagramStyl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diagrams/quickStyle1.xml" ContentType="application/vnd.openxmlformats-officedocument.drawingml.diagramStyle+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diagrams/layout2.xml" ContentType="application/vnd.openxmlformats-officedocument.drawingml.diagramLayout+xml"/>
  <Override PartName="/ppt/diagrams/layout3.xml" ContentType="application/vnd.openxmlformats-officedocument.drawingml.diagramLayout+xml"/>
  <Override PartName="/ppt/diagrams/layout1.xml" ContentType="application/vnd.openxmlformats-officedocument.drawingml.diagramLayout+xml"/>
  <Override PartName="/ppt/diagrams/data2.xml" ContentType="application/vnd.openxmlformats-officedocument.drawingml.diagramData+xml"/>
  <Override PartName="/ppt/diagrams/data3.xml" ContentType="application/vnd.openxmlformats-officedocument.drawingml.diagramData+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diagrams/data1.xml" ContentType="application/vnd.openxmlformats-officedocument.drawingml.diagramData+xml"/>
  <Override PartName="/ppt/diagrams/colors3.xml" ContentType="application/vnd.openxmlformats-officedocument.drawingml.diagramColors+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diagrams/colors2.xml" ContentType="application/vnd.openxmlformats-officedocument.drawingml.diagramColor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2"/>
  </p:notesMasterIdLst>
  <p:sldIdLst>
    <p:sldId id="257" r:id="rId2"/>
    <p:sldId id="285" r:id="rId3"/>
    <p:sldId id="286" r:id="rId4"/>
    <p:sldId id="287" r:id="rId5"/>
    <p:sldId id="288" r:id="rId6"/>
    <p:sldId id="289" r:id="rId7"/>
    <p:sldId id="290" r:id="rId8"/>
    <p:sldId id="291" r:id="rId9"/>
    <p:sldId id="292" r:id="rId10"/>
    <p:sldId id="284" r:id="rId11"/>
  </p:sldIdLst>
  <p:sldSz cx="9144000" cy="6858000" type="screen4x3"/>
  <p:notesSz cx="6858000" cy="9144000"/>
  <p:defaultTextStyle>
    <a:defPPr>
      <a:defRPr lang="ru-RU"/>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6600"/>
    <a:srgbClr val="FF9900"/>
    <a:srgbClr val="660033"/>
  </p:clrMru>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70" d="100"/>
          <a:sy n="70" d="100"/>
        </p:scale>
        <p:origin x="-516"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96A45E9-407C-4748-80E8-89DB66CB2822}"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ru-RU"/>
        </a:p>
      </dgm:t>
    </dgm:pt>
    <dgm:pt modelId="{62B688AF-0FD2-49D0-A43F-1710BDD5CC38}">
      <dgm:prSet phldrT="[Текст]" custT="1"/>
      <dgm:spPr>
        <a:solidFill>
          <a:schemeClr val="accent1">
            <a:lumMod val="20000"/>
            <a:lumOff val="80000"/>
          </a:schemeClr>
        </a:solidFill>
        <a:ln>
          <a:solidFill>
            <a:schemeClr val="accent1">
              <a:lumMod val="40000"/>
              <a:lumOff val="60000"/>
            </a:schemeClr>
          </a:solidFill>
        </a:ln>
      </dgm:spPr>
      <dgm:t>
        <a:bodyPr/>
        <a:lstStyle/>
        <a:p>
          <a:pPr algn="ctr"/>
          <a:r>
            <a:rPr lang="ru-RU" sz="1800" b="0" dirty="0" smtClean="0">
              <a:solidFill>
                <a:srgbClr val="7030A0"/>
              </a:solidFill>
            </a:rPr>
            <a:t>Производственные структуры управления ТЭС</a:t>
          </a:r>
          <a:endParaRPr lang="ru-RU" sz="1800" b="0" dirty="0">
            <a:solidFill>
              <a:srgbClr val="7030A0"/>
            </a:solidFill>
          </a:endParaRPr>
        </a:p>
      </dgm:t>
    </dgm:pt>
    <dgm:pt modelId="{499578F3-8C5F-4042-BF20-ADEB173E5D4A}" type="parTrans" cxnId="{3EFCEDEB-DEDE-47D4-A5EF-63F8A54A6C8A}">
      <dgm:prSet/>
      <dgm:spPr/>
      <dgm:t>
        <a:bodyPr/>
        <a:lstStyle/>
        <a:p>
          <a:endParaRPr lang="ru-RU"/>
        </a:p>
      </dgm:t>
    </dgm:pt>
    <dgm:pt modelId="{A58D7E06-1655-47C9-A3CC-3FDBB6758AFC}" type="sibTrans" cxnId="{3EFCEDEB-DEDE-47D4-A5EF-63F8A54A6C8A}">
      <dgm:prSet/>
      <dgm:spPr/>
      <dgm:t>
        <a:bodyPr/>
        <a:lstStyle/>
        <a:p>
          <a:endParaRPr lang="ru-RU"/>
        </a:p>
      </dgm:t>
    </dgm:pt>
    <dgm:pt modelId="{CDB2D973-4ED6-4AB8-9881-FB096565C980}" type="pres">
      <dgm:prSet presAssocID="{196A45E9-407C-4748-80E8-89DB66CB2822}" presName="linear" presStyleCnt="0">
        <dgm:presLayoutVars>
          <dgm:animLvl val="lvl"/>
          <dgm:resizeHandles val="exact"/>
        </dgm:presLayoutVars>
      </dgm:prSet>
      <dgm:spPr/>
      <dgm:t>
        <a:bodyPr/>
        <a:lstStyle/>
        <a:p>
          <a:endParaRPr lang="ru-RU"/>
        </a:p>
      </dgm:t>
    </dgm:pt>
    <dgm:pt modelId="{2F751FE5-3548-4BED-A583-D82768A691B2}" type="pres">
      <dgm:prSet presAssocID="{62B688AF-0FD2-49D0-A43F-1710BDD5CC38}" presName="parentText" presStyleLbl="node1" presStyleIdx="0" presStyleCnt="1" custScaleY="36947" custLinFactY="-36780" custLinFactNeighborY="-100000">
        <dgm:presLayoutVars>
          <dgm:chMax val="0"/>
          <dgm:bulletEnabled val="1"/>
        </dgm:presLayoutVars>
      </dgm:prSet>
      <dgm:spPr/>
      <dgm:t>
        <a:bodyPr/>
        <a:lstStyle/>
        <a:p>
          <a:endParaRPr lang="ru-RU"/>
        </a:p>
      </dgm:t>
    </dgm:pt>
  </dgm:ptLst>
  <dgm:cxnLst>
    <dgm:cxn modelId="{89FDCD74-796E-484E-85BF-36475D1DB032}" type="presOf" srcId="{196A45E9-407C-4748-80E8-89DB66CB2822}" destId="{CDB2D973-4ED6-4AB8-9881-FB096565C980}" srcOrd="0" destOrd="0" presId="urn:microsoft.com/office/officeart/2005/8/layout/vList2"/>
    <dgm:cxn modelId="{A00203D0-CB9E-4F68-BA99-E44EF0163982}" type="presOf" srcId="{62B688AF-0FD2-49D0-A43F-1710BDD5CC38}" destId="{2F751FE5-3548-4BED-A583-D82768A691B2}" srcOrd="0" destOrd="0" presId="urn:microsoft.com/office/officeart/2005/8/layout/vList2"/>
    <dgm:cxn modelId="{3EFCEDEB-DEDE-47D4-A5EF-63F8A54A6C8A}" srcId="{196A45E9-407C-4748-80E8-89DB66CB2822}" destId="{62B688AF-0FD2-49D0-A43F-1710BDD5CC38}" srcOrd="0" destOrd="0" parTransId="{499578F3-8C5F-4042-BF20-ADEB173E5D4A}" sibTransId="{A58D7E06-1655-47C9-A3CC-3FDBB6758AFC}"/>
    <dgm:cxn modelId="{3DC6CCB0-62B0-4A20-92BA-2566877290A1}" type="presParOf" srcId="{CDB2D973-4ED6-4AB8-9881-FB096565C980}" destId="{2F751FE5-3548-4BED-A583-D82768A691B2}" srcOrd="0" destOrd="0" presId="urn:microsoft.com/office/officeart/2005/8/layout/vList2"/>
  </dgm:cxnLst>
  <dgm:bg/>
  <dgm:whole/>
</dgm:dataModel>
</file>

<file path=ppt/diagrams/data2.xml><?xml version="1.0" encoding="utf-8"?>
<dgm:dataModel xmlns:dgm="http://schemas.openxmlformats.org/drawingml/2006/diagram" xmlns:a="http://schemas.openxmlformats.org/drawingml/2006/main">
  <dgm:ptLst>
    <dgm:pt modelId="{938630E7-FCEB-4FB8-AA29-5B11E8DC4692}" type="doc">
      <dgm:prSet loTypeId="urn:microsoft.com/office/officeart/2005/8/layout/chevron2" loCatId="process" qsTypeId="urn:microsoft.com/office/officeart/2005/8/quickstyle/simple3" qsCatId="simple" csTypeId="urn:microsoft.com/office/officeart/2005/8/colors/accent1_2" csCatId="accent1" phldr="1"/>
      <dgm:spPr/>
      <dgm:t>
        <a:bodyPr/>
        <a:lstStyle/>
        <a:p>
          <a:endParaRPr lang="ru-RU"/>
        </a:p>
      </dgm:t>
    </dgm:pt>
    <dgm:pt modelId="{0BAE44D6-692B-4A2B-9E4D-4D4C8641BC30}">
      <dgm:prSet phldrT="[Текст]"/>
      <dgm:spPr/>
      <dgm:t>
        <a:bodyPr/>
        <a:lstStyle/>
        <a:p>
          <a:r>
            <a:rPr lang="ru-RU" dirty="0" smtClean="0"/>
            <a:t>1</a:t>
          </a:r>
          <a:endParaRPr lang="ru-RU" dirty="0"/>
        </a:p>
      </dgm:t>
    </dgm:pt>
    <dgm:pt modelId="{F3964489-2227-4A8E-93A4-37702250D085}" type="parTrans" cxnId="{40E71F78-118F-4801-B3BD-C086B3963875}">
      <dgm:prSet/>
      <dgm:spPr/>
      <dgm:t>
        <a:bodyPr/>
        <a:lstStyle/>
        <a:p>
          <a:endParaRPr lang="ru-RU"/>
        </a:p>
      </dgm:t>
    </dgm:pt>
    <dgm:pt modelId="{7C3083C9-AE34-4D4E-9017-938E7ACA75A7}" type="sibTrans" cxnId="{40E71F78-118F-4801-B3BD-C086B3963875}">
      <dgm:prSet/>
      <dgm:spPr/>
      <dgm:t>
        <a:bodyPr/>
        <a:lstStyle/>
        <a:p>
          <a:endParaRPr lang="ru-RU"/>
        </a:p>
      </dgm:t>
    </dgm:pt>
    <dgm:pt modelId="{6A9EFBCD-5BF9-49F9-9EAE-77240FD1D9D6}">
      <dgm:prSet phldrT="[Текст]"/>
      <dgm:spPr/>
      <dgm:t>
        <a:bodyPr/>
        <a:lstStyle/>
        <a:p>
          <a:r>
            <a:rPr lang="ru-RU" i="1" dirty="0" smtClean="0">
              <a:solidFill>
                <a:srgbClr val="CC6600"/>
              </a:solidFill>
            </a:rPr>
            <a:t>От чего зависит тип производственной структуры управления ТЭС?</a:t>
          </a:r>
          <a:endParaRPr lang="ru-RU" dirty="0">
            <a:solidFill>
              <a:srgbClr val="CC6600"/>
            </a:solidFill>
          </a:endParaRPr>
        </a:p>
      </dgm:t>
    </dgm:pt>
    <dgm:pt modelId="{C35AB34A-7845-42A2-B8AC-7AC893384017}" type="parTrans" cxnId="{5F50DE14-5089-4AE1-8718-513CDD501954}">
      <dgm:prSet/>
      <dgm:spPr/>
      <dgm:t>
        <a:bodyPr/>
        <a:lstStyle/>
        <a:p>
          <a:endParaRPr lang="ru-RU"/>
        </a:p>
      </dgm:t>
    </dgm:pt>
    <dgm:pt modelId="{4D746B3E-1E48-43D0-8336-854B8B5D30E0}" type="sibTrans" cxnId="{5F50DE14-5089-4AE1-8718-513CDD501954}">
      <dgm:prSet/>
      <dgm:spPr/>
      <dgm:t>
        <a:bodyPr/>
        <a:lstStyle/>
        <a:p>
          <a:endParaRPr lang="ru-RU"/>
        </a:p>
      </dgm:t>
    </dgm:pt>
    <dgm:pt modelId="{A5504072-29FF-4182-B6DF-7AC0C1F932FF}">
      <dgm:prSet phldrT="[Текст]"/>
      <dgm:spPr/>
      <dgm:t>
        <a:bodyPr/>
        <a:lstStyle/>
        <a:p>
          <a:r>
            <a:rPr lang="ru-RU" dirty="0" smtClean="0"/>
            <a:t>2</a:t>
          </a:r>
          <a:endParaRPr lang="ru-RU" dirty="0"/>
        </a:p>
      </dgm:t>
    </dgm:pt>
    <dgm:pt modelId="{3180024D-7977-4FFF-8023-6121847ED02B}" type="parTrans" cxnId="{FD17F2F2-BB6C-4736-A52F-B3E981E3E660}">
      <dgm:prSet/>
      <dgm:spPr/>
      <dgm:t>
        <a:bodyPr/>
        <a:lstStyle/>
        <a:p>
          <a:endParaRPr lang="ru-RU"/>
        </a:p>
      </dgm:t>
    </dgm:pt>
    <dgm:pt modelId="{E113F9C2-3BC9-433F-B93C-E7ED6AB0CC48}" type="sibTrans" cxnId="{FD17F2F2-BB6C-4736-A52F-B3E981E3E660}">
      <dgm:prSet/>
      <dgm:spPr/>
      <dgm:t>
        <a:bodyPr/>
        <a:lstStyle/>
        <a:p>
          <a:endParaRPr lang="ru-RU"/>
        </a:p>
      </dgm:t>
    </dgm:pt>
    <dgm:pt modelId="{CDEAFA84-2992-4F90-9E52-574538C9A321}">
      <dgm:prSet phldrT="[Текст]"/>
      <dgm:spPr/>
      <dgm:t>
        <a:bodyPr/>
        <a:lstStyle/>
        <a:p>
          <a:r>
            <a:rPr lang="ru-RU" i="1" dirty="0" smtClean="0">
              <a:solidFill>
                <a:srgbClr val="CC6600"/>
              </a:solidFill>
            </a:rPr>
            <a:t>Каковы особенности организации труда на электростанциях?</a:t>
          </a:r>
          <a:endParaRPr lang="ru-RU" dirty="0">
            <a:solidFill>
              <a:srgbClr val="CC6600"/>
            </a:solidFill>
          </a:endParaRPr>
        </a:p>
      </dgm:t>
    </dgm:pt>
    <dgm:pt modelId="{887E6DE6-C2B0-410C-B615-55FFE017F166}" type="parTrans" cxnId="{21857086-EA45-44CF-B0D2-995E19430E0B}">
      <dgm:prSet/>
      <dgm:spPr/>
      <dgm:t>
        <a:bodyPr/>
        <a:lstStyle/>
        <a:p>
          <a:endParaRPr lang="ru-RU"/>
        </a:p>
      </dgm:t>
    </dgm:pt>
    <dgm:pt modelId="{4F9A7AD5-804F-474E-B299-BAF33FE4C9D4}" type="sibTrans" cxnId="{21857086-EA45-44CF-B0D2-995E19430E0B}">
      <dgm:prSet/>
      <dgm:spPr/>
      <dgm:t>
        <a:bodyPr/>
        <a:lstStyle/>
        <a:p>
          <a:endParaRPr lang="ru-RU"/>
        </a:p>
      </dgm:t>
    </dgm:pt>
    <dgm:pt modelId="{402E64FB-1224-4039-944B-5BBF67784925}">
      <dgm:prSet phldrT="[Текст]"/>
      <dgm:spPr/>
      <dgm:t>
        <a:bodyPr/>
        <a:lstStyle/>
        <a:p>
          <a:r>
            <a:rPr lang="ru-RU" dirty="0" smtClean="0"/>
            <a:t>3</a:t>
          </a:r>
          <a:endParaRPr lang="ru-RU" dirty="0"/>
        </a:p>
      </dgm:t>
    </dgm:pt>
    <dgm:pt modelId="{9BAE9794-965E-415B-91D7-C6F5ABD52903}" type="parTrans" cxnId="{6B7DED72-992E-4DFE-821E-096B04374BEC}">
      <dgm:prSet/>
      <dgm:spPr/>
      <dgm:t>
        <a:bodyPr/>
        <a:lstStyle/>
        <a:p>
          <a:endParaRPr lang="ru-RU"/>
        </a:p>
      </dgm:t>
    </dgm:pt>
    <dgm:pt modelId="{7DB3AAB2-9C6D-420F-95B0-FF7D299F222D}" type="sibTrans" cxnId="{6B7DED72-992E-4DFE-821E-096B04374BEC}">
      <dgm:prSet/>
      <dgm:spPr/>
      <dgm:t>
        <a:bodyPr/>
        <a:lstStyle/>
        <a:p>
          <a:endParaRPr lang="ru-RU"/>
        </a:p>
      </dgm:t>
    </dgm:pt>
    <dgm:pt modelId="{BEE80A8D-350B-4AF3-96BD-28AFE260FDC7}">
      <dgm:prSet phldrT="[Текст]"/>
      <dgm:spPr/>
      <dgm:t>
        <a:bodyPr/>
        <a:lstStyle/>
        <a:p>
          <a:r>
            <a:rPr lang="ru-RU" i="1" dirty="0" smtClean="0">
              <a:solidFill>
                <a:srgbClr val="CC6600"/>
              </a:solidFill>
            </a:rPr>
            <a:t>Как нормируется труд оперативного персонала электростанций?</a:t>
          </a:r>
          <a:endParaRPr lang="ru-RU" dirty="0">
            <a:solidFill>
              <a:srgbClr val="CC6600"/>
            </a:solidFill>
          </a:endParaRPr>
        </a:p>
      </dgm:t>
    </dgm:pt>
    <dgm:pt modelId="{F9BB25A8-2D60-4C6F-AEE4-ABE7AD4278A7}" type="parTrans" cxnId="{952C38D5-C1A4-4319-9051-EAD0D99AFE93}">
      <dgm:prSet/>
      <dgm:spPr/>
      <dgm:t>
        <a:bodyPr/>
        <a:lstStyle/>
        <a:p>
          <a:endParaRPr lang="ru-RU"/>
        </a:p>
      </dgm:t>
    </dgm:pt>
    <dgm:pt modelId="{DC800008-5112-417C-934B-832B2F8539F7}" type="sibTrans" cxnId="{952C38D5-C1A4-4319-9051-EAD0D99AFE93}">
      <dgm:prSet/>
      <dgm:spPr/>
      <dgm:t>
        <a:bodyPr/>
        <a:lstStyle/>
        <a:p>
          <a:endParaRPr lang="ru-RU"/>
        </a:p>
      </dgm:t>
    </dgm:pt>
    <dgm:pt modelId="{53FA486B-3FFB-4899-8678-404BFA363EFA}">
      <dgm:prSet/>
      <dgm:spPr/>
      <dgm:t>
        <a:bodyPr/>
        <a:lstStyle/>
        <a:p>
          <a:r>
            <a:rPr lang="ru-RU" dirty="0" smtClean="0"/>
            <a:t>4</a:t>
          </a:r>
          <a:endParaRPr lang="ru-RU" dirty="0"/>
        </a:p>
      </dgm:t>
    </dgm:pt>
    <dgm:pt modelId="{E2224A58-FB86-4BBB-999E-8CCED4A8D857}" type="parTrans" cxnId="{18E5B57D-2E2C-41E0-8FB5-31ED3668ED10}">
      <dgm:prSet/>
      <dgm:spPr/>
      <dgm:t>
        <a:bodyPr/>
        <a:lstStyle/>
        <a:p>
          <a:endParaRPr lang="ru-RU"/>
        </a:p>
      </dgm:t>
    </dgm:pt>
    <dgm:pt modelId="{6116CC76-C66A-48AC-B8A1-B2B5D2103229}" type="sibTrans" cxnId="{18E5B57D-2E2C-41E0-8FB5-31ED3668ED10}">
      <dgm:prSet/>
      <dgm:spPr/>
      <dgm:t>
        <a:bodyPr/>
        <a:lstStyle/>
        <a:p>
          <a:endParaRPr lang="ru-RU"/>
        </a:p>
      </dgm:t>
    </dgm:pt>
    <dgm:pt modelId="{31D3F6C2-4C04-420C-B6E4-A5BCA72D20EC}">
      <dgm:prSet/>
      <dgm:spPr/>
      <dgm:t>
        <a:bodyPr/>
        <a:lstStyle/>
        <a:p>
          <a:r>
            <a:rPr lang="ru-RU" i="1" dirty="0" smtClean="0">
              <a:solidFill>
                <a:srgbClr val="CC6600"/>
              </a:solidFill>
            </a:rPr>
            <a:t>От чего зависит норма обслуживания оперативного персонала ТЭС?</a:t>
          </a:r>
          <a:endParaRPr lang="ru-RU" dirty="0">
            <a:solidFill>
              <a:srgbClr val="CC6600"/>
            </a:solidFill>
          </a:endParaRPr>
        </a:p>
      </dgm:t>
    </dgm:pt>
    <dgm:pt modelId="{B3BDC50C-7FAB-455D-B7A9-AA9E68977721}" type="parTrans" cxnId="{1AE73144-512F-4EC6-BE68-DF66407C0313}">
      <dgm:prSet/>
      <dgm:spPr/>
      <dgm:t>
        <a:bodyPr/>
        <a:lstStyle/>
        <a:p>
          <a:endParaRPr lang="ru-RU"/>
        </a:p>
      </dgm:t>
    </dgm:pt>
    <dgm:pt modelId="{BE11F789-D777-4A9E-8D89-96484EB65876}" type="sibTrans" cxnId="{1AE73144-512F-4EC6-BE68-DF66407C0313}">
      <dgm:prSet/>
      <dgm:spPr/>
      <dgm:t>
        <a:bodyPr/>
        <a:lstStyle/>
        <a:p>
          <a:endParaRPr lang="ru-RU"/>
        </a:p>
      </dgm:t>
    </dgm:pt>
    <dgm:pt modelId="{D9394DDA-4E40-4250-B738-7BDEA16FC2B4}">
      <dgm:prSet/>
      <dgm:spPr/>
      <dgm:t>
        <a:bodyPr/>
        <a:lstStyle/>
        <a:p>
          <a:r>
            <a:rPr lang="ru-RU" dirty="0" smtClean="0"/>
            <a:t>5</a:t>
          </a:r>
          <a:endParaRPr lang="ru-RU" dirty="0"/>
        </a:p>
      </dgm:t>
    </dgm:pt>
    <dgm:pt modelId="{D26859F4-7755-465B-BC13-6D5ECCB25AD0}" type="parTrans" cxnId="{824BC807-4939-4BDA-846D-B10A812FA993}">
      <dgm:prSet/>
      <dgm:spPr/>
    </dgm:pt>
    <dgm:pt modelId="{E6A3E07E-D902-4212-8D03-A991943BB232}" type="sibTrans" cxnId="{824BC807-4939-4BDA-846D-B10A812FA993}">
      <dgm:prSet/>
      <dgm:spPr/>
    </dgm:pt>
    <dgm:pt modelId="{F8C1BCAA-F9F9-4C8E-B957-0F2EC5AF6F2A}">
      <dgm:prSet/>
      <dgm:spPr/>
      <dgm:t>
        <a:bodyPr/>
        <a:lstStyle/>
        <a:p>
          <a:r>
            <a:rPr lang="ru-RU" dirty="0" smtClean="0">
              <a:solidFill>
                <a:srgbClr val="CC6600"/>
              </a:solidFill>
            </a:rPr>
            <a:t>Какие графики работы персонала рекомендуются для ТЭС?</a:t>
          </a:r>
          <a:endParaRPr lang="ru-RU" dirty="0">
            <a:solidFill>
              <a:srgbClr val="CC6600"/>
            </a:solidFill>
          </a:endParaRPr>
        </a:p>
      </dgm:t>
    </dgm:pt>
    <dgm:pt modelId="{E10E1C27-5813-4A5B-A17D-0525101966D6}" type="parTrans" cxnId="{22697ACD-646F-41F5-991D-673E684A796D}">
      <dgm:prSet/>
      <dgm:spPr/>
    </dgm:pt>
    <dgm:pt modelId="{EBD8CE6D-5DA0-46C9-B4C1-65477A2C44AF}" type="sibTrans" cxnId="{22697ACD-646F-41F5-991D-673E684A796D}">
      <dgm:prSet/>
      <dgm:spPr/>
    </dgm:pt>
    <dgm:pt modelId="{9CD8E410-219D-436C-9885-50ED059E631D}">
      <dgm:prSet/>
      <dgm:spPr/>
      <dgm:t>
        <a:bodyPr/>
        <a:lstStyle/>
        <a:p>
          <a:r>
            <a:rPr lang="ru-RU" dirty="0" smtClean="0"/>
            <a:t>6</a:t>
          </a:r>
          <a:endParaRPr lang="ru-RU" dirty="0"/>
        </a:p>
      </dgm:t>
    </dgm:pt>
    <dgm:pt modelId="{6992FB34-A940-4D3D-9674-12C4CA19FE4B}" type="parTrans" cxnId="{6E4245A2-6392-4954-97D4-74DFD14E8E33}">
      <dgm:prSet/>
      <dgm:spPr/>
    </dgm:pt>
    <dgm:pt modelId="{E557EE5A-09F8-45AD-9175-0A31348A0E45}" type="sibTrans" cxnId="{6E4245A2-6392-4954-97D4-74DFD14E8E33}">
      <dgm:prSet/>
      <dgm:spPr/>
    </dgm:pt>
    <dgm:pt modelId="{70746F68-FDA5-48B2-B416-E9272A9D286C}">
      <dgm:prSet/>
      <dgm:spPr/>
      <dgm:t>
        <a:bodyPr/>
        <a:lstStyle/>
        <a:p>
          <a:r>
            <a:rPr lang="ru-RU" dirty="0" smtClean="0">
              <a:solidFill>
                <a:srgbClr val="CC6600"/>
              </a:solidFill>
            </a:rPr>
            <a:t>Какое влияние оказывает режим работы электростанции на организацию труда персонала?</a:t>
          </a:r>
          <a:endParaRPr lang="ru-RU" dirty="0">
            <a:solidFill>
              <a:srgbClr val="CC6600"/>
            </a:solidFill>
          </a:endParaRPr>
        </a:p>
      </dgm:t>
    </dgm:pt>
    <dgm:pt modelId="{A5BC4CE4-DC23-4206-9DDF-923201C3A4E2}" type="parTrans" cxnId="{631BC176-E63F-4FE4-A9BA-39AE3D99D3DB}">
      <dgm:prSet/>
      <dgm:spPr/>
    </dgm:pt>
    <dgm:pt modelId="{865E779E-1A6C-42A0-846A-A7F24B7361D8}" type="sibTrans" cxnId="{631BC176-E63F-4FE4-A9BA-39AE3D99D3DB}">
      <dgm:prSet/>
      <dgm:spPr/>
    </dgm:pt>
    <dgm:pt modelId="{E9D59437-8D12-4D33-9D27-837D0C31DF5A}">
      <dgm:prSet/>
      <dgm:spPr/>
      <dgm:t>
        <a:bodyPr/>
        <a:lstStyle/>
        <a:p>
          <a:r>
            <a:rPr lang="ru-RU" dirty="0" smtClean="0"/>
            <a:t>7</a:t>
          </a:r>
          <a:endParaRPr lang="ru-RU" dirty="0"/>
        </a:p>
      </dgm:t>
    </dgm:pt>
    <dgm:pt modelId="{F18B862F-C0CE-4C8F-8A8D-EC2077BE6E5C}" type="parTrans" cxnId="{31A7AF8A-FC8C-4186-90E7-567C3CC40938}">
      <dgm:prSet/>
      <dgm:spPr/>
    </dgm:pt>
    <dgm:pt modelId="{875F09BE-ACC5-485D-BADC-3FC77F746C54}" type="sibTrans" cxnId="{31A7AF8A-FC8C-4186-90E7-567C3CC40938}">
      <dgm:prSet/>
      <dgm:spPr/>
    </dgm:pt>
    <dgm:pt modelId="{5BBA6C59-34AB-40A2-928D-35EF6A0BCE1C}">
      <dgm:prSet/>
      <dgm:spPr/>
      <dgm:t>
        <a:bodyPr/>
        <a:lstStyle/>
        <a:p>
          <a:r>
            <a:rPr lang="ru-RU" dirty="0" smtClean="0">
              <a:solidFill>
                <a:srgbClr val="CC6600"/>
              </a:solidFill>
            </a:rPr>
            <a:t>В каких целях используются нормативы численности </a:t>
          </a:r>
          <a:r>
            <a:rPr lang="ru-RU" dirty="0" err="1" smtClean="0">
              <a:solidFill>
                <a:srgbClr val="CC6600"/>
              </a:solidFill>
            </a:rPr>
            <a:t>промышленно-произ-водственного</a:t>
          </a:r>
          <a:r>
            <a:rPr lang="ru-RU" dirty="0" smtClean="0">
              <a:solidFill>
                <a:srgbClr val="CC6600"/>
              </a:solidFill>
            </a:rPr>
            <a:t> персонала ТЭС?</a:t>
          </a:r>
          <a:endParaRPr lang="ru-RU" dirty="0">
            <a:solidFill>
              <a:srgbClr val="CC6600"/>
            </a:solidFill>
          </a:endParaRPr>
        </a:p>
      </dgm:t>
    </dgm:pt>
    <dgm:pt modelId="{3A3E8CCE-EA01-4B93-BA61-40CAA939ED09}" type="parTrans" cxnId="{D5875D8B-3D48-483B-9D11-998C3AB30AD9}">
      <dgm:prSet/>
      <dgm:spPr/>
    </dgm:pt>
    <dgm:pt modelId="{118EFFF0-EB8F-4E84-8EEC-5CD419BC5E05}" type="sibTrans" cxnId="{D5875D8B-3D48-483B-9D11-998C3AB30AD9}">
      <dgm:prSet/>
      <dgm:spPr/>
    </dgm:pt>
    <dgm:pt modelId="{6C1959BB-8C1D-40B3-B523-E39FD21B4516}">
      <dgm:prSet/>
      <dgm:spPr/>
      <dgm:t>
        <a:bodyPr/>
        <a:lstStyle/>
        <a:p>
          <a:r>
            <a:rPr lang="ru-RU" dirty="0" smtClean="0"/>
            <a:t>8</a:t>
          </a:r>
          <a:endParaRPr lang="ru-RU" dirty="0"/>
        </a:p>
      </dgm:t>
    </dgm:pt>
    <dgm:pt modelId="{620D2BB1-E366-4464-8251-8FF235B6C57A}" type="parTrans" cxnId="{F6F3ADE3-6472-4BEA-B129-D1B24A09C3AD}">
      <dgm:prSet/>
      <dgm:spPr/>
    </dgm:pt>
    <dgm:pt modelId="{A71304F4-D14F-4204-98B6-DAABF433E8AE}" type="sibTrans" cxnId="{F6F3ADE3-6472-4BEA-B129-D1B24A09C3AD}">
      <dgm:prSet/>
      <dgm:spPr/>
    </dgm:pt>
    <dgm:pt modelId="{DDC30100-5501-4376-A494-8115A49325CF}">
      <dgm:prSet/>
      <dgm:spPr/>
      <dgm:t>
        <a:bodyPr/>
        <a:lstStyle/>
        <a:p>
          <a:r>
            <a:rPr lang="ru-RU" dirty="0" smtClean="0">
              <a:solidFill>
                <a:srgbClr val="CC6600"/>
              </a:solidFill>
            </a:rPr>
            <a:t>Проанализируйте зависимость структуры управленческого персонала от его общей нормативной численности.</a:t>
          </a:r>
          <a:endParaRPr lang="ru-RU" dirty="0">
            <a:solidFill>
              <a:srgbClr val="CC6600"/>
            </a:solidFill>
          </a:endParaRPr>
        </a:p>
      </dgm:t>
    </dgm:pt>
    <dgm:pt modelId="{3B657CF3-0CFA-4B8B-ACFA-E185E4EBD71D}" type="parTrans" cxnId="{E1692177-232C-4EBB-B40C-A4B2BEB4098B}">
      <dgm:prSet/>
      <dgm:spPr/>
    </dgm:pt>
    <dgm:pt modelId="{C76FBC44-309A-4DE5-AC1C-DCC7F5EE04EF}" type="sibTrans" cxnId="{E1692177-232C-4EBB-B40C-A4B2BEB4098B}">
      <dgm:prSet/>
      <dgm:spPr/>
    </dgm:pt>
    <dgm:pt modelId="{4EB82116-1E98-4FF3-B922-46D3ECFFCA53}" type="pres">
      <dgm:prSet presAssocID="{938630E7-FCEB-4FB8-AA29-5B11E8DC4692}" presName="linearFlow" presStyleCnt="0">
        <dgm:presLayoutVars>
          <dgm:dir/>
          <dgm:animLvl val="lvl"/>
          <dgm:resizeHandles val="exact"/>
        </dgm:presLayoutVars>
      </dgm:prSet>
      <dgm:spPr/>
      <dgm:t>
        <a:bodyPr/>
        <a:lstStyle/>
        <a:p>
          <a:endParaRPr lang="ru-RU"/>
        </a:p>
      </dgm:t>
    </dgm:pt>
    <dgm:pt modelId="{0952B153-27F0-4014-8AA7-7812F6187706}" type="pres">
      <dgm:prSet presAssocID="{0BAE44D6-692B-4A2B-9E4D-4D4C8641BC30}" presName="composite" presStyleCnt="0"/>
      <dgm:spPr/>
    </dgm:pt>
    <dgm:pt modelId="{1FC53557-94E4-48A6-9665-3EBD0CEA22FB}" type="pres">
      <dgm:prSet presAssocID="{0BAE44D6-692B-4A2B-9E4D-4D4C8641BC30}" presName="parentText" presStyleLbl="alignNode1" presStyleIdx="0" presStyleCnt="8">
        <dgm:presLayoutVars>
          <dgm:chMax val="1"/>
          <dgm:bulletEnabled val="1"/>
        </dgm:presLayoutVars>
      </dgm:prSet>
      <dgm:spPr/>
      <dgm:t>
        <a:bodyPr/>
        <a:lstStyle/>
        <a:p>
          <a:endParaRPr lang="ru-RU"/>
        </a:p>
      </dgm:t>
    </dgm:pt>
    <dgm:pt modelId="{36297DDB-B11A-4EC4-A0AE-62CC59D612B6}" type="pres">
      <dgm:prSet presAssocID="{0BAE44D6-692B-4A2B-9E4D-4D4C8641BC30}" presName="descendantText" presStyleLbl="alignAcc1" presStyleIdx="0" presStyleCnt="8">
        <dgm:presLayoutVars>
          <dgm:bulletEnabled val="1"/>
        </dgm:presLayoutVars>
      </dgm:prSet>
      <dgm:spPr/>
      <dgm:t>
        <a:bodyPr/>
        <a:lstStyle/>
        <a:p>
          <a:endParaRPr lang="ru-RU"/>
        </a:p>
      </dgm:t>
    </dgm:pt>
    <dgm:pt modelId="{20E7ED3D-E401-4084-85C0-5F816476FC37}" type="pres">
      <dgm:prSet presAssocID="{7C3083C9-AE34-4D4E-9017-938E7ACA75A7}" presName="sp" presStyleCnt="0"/>
      <dgm:spPr/>
    </dgm:pt>
    <dgm:pt modelId="{8C40B870-EBA1-4418-86B5-6697C3F940E9}" type="pres">
      <dgm:prSet presAssocID="{A5504072-29FF-4182-B6DF-7AC0C1F932FF}" presName="composite" presStyleCnt="0"/>
      <dgm:spPr/>
    </dgm:pt>
    <dgm:pt modelId="{0520AEC4-B82B-45E4-AAA0-772BD924B214}" type="pres">
      <dgm:prSet presAssocID="{A5504072-29FF-4182-B6DF-7AC0C1F932FF}" presName="parentText" presStyleLbl="alignNode1" presStyleIdx="1" presStyleCnt="8">
        <dgm:presLayoutVars>
          <dgm:chMax val="1"/>
          <dgm:bulletEnabled val="1"/>
        </dgm:presLayoutVars>
      </dgm:prSet>
      <dgm:spPr/>
      <dgm:t>
        <a:bodyPr/>
        <a:lstStyle/>
        <a:p>
          <a:endParaRPr lang="ru-RU"/>
        </a:p>
      </dgm:t>
    </dgm:pt>
    <dgm:pt modelId="{07559AB2-58C7-4A9A-9686-C9AD814CDC95}" type="pres">
      <dgm:prSet presAssocID="{A5504072-29FF-4182-B6DF-7AC0C1F932FF}" presName="descendantText" presStyleLbl="alignAcc1" presStyleIdx="1" presStyleCnt="8">
        <dgm:presLayoutVars>
          <dgm:bulletEnabled val="1"/>
        </dgm:presLayoutVars>
      </dgm:prSet>
      <dgm:spPr/>
      <dgm:t>
        <a:bodyPr/>
        <a:lstStyle/>
        <a:p>
          <a:endParaRPr lang="ru-RU"/>
        </a:p>
      </dgm:t>
    </dgm:pt>
    <dgm:pt modelId="{8CF6C6BC-B0F0-413C-887A-EA6734BEEE5B}" type="pres">
      <dgm:prSet presAssocID="{E113F9C2-3BC9-433F-B93C-E7ED6AB0CC48}" presName="sp" presStyleCnt="0"/>
      <dgm:spPr/>
    </dgm:pt>
    <dgm:pt modelId="{D2423D1C-A135-4AD3-9131-5DDA31B23457}" type="pres">
      <dgm:prSet presAssocID="{402E64FB-1224-4039-944B-5BBF67784925}" presName="composite" presStyleCnt="0"/>
      <dgm:spPr/>
    </dgm:pt>
    <dgm:pt modelId="{7AC5F70E-BAC0-40CA-84EA-AE408E83BA79}" type="pres">
      <dgm:prSet presAssocID="{402E64FB-1224-4039-944B-5BBF67784925}" presName="parentText" presStyleLbl="alignNode1" presStyleIdx="2" presStyleCnt="8">
        <dgm:presLayoutVars>
          <dgm:chMax val="1"/>
          <dgm:bulletEnabled val="1"/>
        </dgm:presLayoutVars>
      </dgm:prSet>
      <dgm:spPr/>
      <dgm:t>
        <a:bodyPr/>
        <a:lstStyle/>
        <a:p>
          <a:endParaRPr lang="ru-RU"/>
        </a:p>
      </dgm:t>
    </dgm:pt>
    <dgm:pt modelId="{90C95CF1-E418-4DFA-AABC-08C5A1E793CC}" type="pres">
      <dgm:prSet presAssocID="{402E64FB-1224-4039-944B-5BBF67784925}" presName="descendantText" presStyleLbl="alignAcc1" presStyleIdx="2" presStyleCnt="8">
        <dgm:presLayoutVars>
          <dgm:bulletEnabled val="1"/>
        </dgm:presLayoutVars>
      </dgm:prSet>
      <dgm:spPr/>
      <dgm:t>
        <a:bodyPr/>
        <a:lstStyle/>
        <a:p>
          <a:endParaRPr lang="ru-RU"/>
        </a:p>
      </dgm:t>
    </dgm:pt>
    <dgm:pt modelId="{038F07EA-4BF5-4A98-896F-6B9BBC2C7018}" type="pres">
      <dgm:prSet presAssocID="{7DB3AAB2-9C6D-420F-95B0-FF7D299F222D}" presName="sp" presStyleCnt="0"/>
      <dgm:spPr/>
    </dgm:pt>
    <dgm:pt modelId="{5B8944BE-71EE-438C-B63D-E88C548AD64D}" type="pres">
      <dgm:prSet presAssocID="{53FA486B-3FFB-4899-8678-404BFA363EFA}" presName="composite" presStyleCnt="0"/>
      <dgm:spPr/>
    </dgm:pt>
    <dgm:pt modelId="{5DA25F2A-D4AF-4E41-9C90-840C6E92B088}" type="pres">
      <dgm:prSet presAssocID="{53FA486B-3FFB-4899-8678-404BFA363EFA}" presName="parentText" presStyleLbl="alignNode1" presStyleIdx="3" presStyleCnt="8">
        <dgm:presLayoutVars>
          <dgm:chMax val="1"/>
          <dgm:bulletEnabled val="1"/>
        </dgm:presLayoutVars>
      </dgm:prSet>
      <dgm:spPr/>
      <dgm:t>
        <a:bodyPr/>
        <a:lstStyle/>
        <a:p>
          <a:endParaRPr lang="ru-RU"/>
        </a:p>
      </dgm:t>
    </dgm:pt>
    <dgm:pt modelId="{D4B4E330-5C87-4546-ADC4-595A3D2F90EB}" type="pres">
      <dgm:prSet presAssocID="{53FA486B-3FFB-4899-8678-404BFA363EFA}" presName="descendantText" presStyleLbl="alignAcc1" presStyleIdx="3" presStyleCnt="8">
        <dgm:presLayoutVars>
          <dgm:bulletEnabled val="1"/>
        </dgm:presLayoutVars>
      </dgm:prSet>
      <dgm:spPr/>
      <dgm:t>
        <a:bodyPr/>
        <a:lstStyle/>
        <a:p>
          <a:endParaRPr lang="ru-RU"/>
        </a:p>
      </dgm:t>
    </dgm:pt>
    <dgm:pt modelId="{93AA4906-9D9F-431C-AD24-878596B3CBF7}" type="pres">
      <dgm:prSet presAssocID="{6116CC76-C66A-48AC-B8A1-B2B5D2103229}" presName="sp" presStyleCnt="0"/>
      <dgm:spPr/>
    </dgm:pt>
    <dgm:pt modelId="{1E897A22-D369-46FC-AAD1-C1E5BF43D247}" type="pres">
      <dgm:prSet presAssocID="{D9394DDA-4E40-4250-B738-7BDEA16FC2B4}" presName="composite" presStyleCnt="0"/>
      <dgm:spPr/>
    </dgm:pt>
    <dgm:pt modelId="{7A01762B-6BFF-4F98-9F5F-ACCAB21FBE57}" type="pres">
      <dgm:prSet presAssocID="{D9394DDA-4E40-4250-B738-7BDEA16FC2B4}" presName="parentText" presStyleLbl="alignNode1" presStyleIdx="4" presStyleCnt="8">
        <dgm:presLayoutVars>
          <dgm:chMax val="1"/>
          <dgm:bulletEnabled val="1"/>
        </dgm:presLayoutVars>
      </dgm:prSet>
      <dgm:spPr/>
    </dgm:pt>
    <dgm:pt modelId="{32F7E046-99D5-41E3-B91E-838BEFBBDECE}" type="pres">
      <dgm:prSet presAssocID="{D9394DDA-4E40-4250-B738-7BDEA16FC2B4}" presName="descendantText" presStyleLbl="alignAcc1" presStyleIdx="4" presStyleCnt="8">
        <dgm:presLayoutVars>
          <dgm:bulletEnabled val="1"/>
        </dgm:presLayoutVars>
      </dgm:prSet>
      <dgm:spPr/>
    </dgm:pt>
    <dgm:pt modelId="{3D40B8DA-BA65-4248-99F7-8DEEF6C58CE9}" type="pres">
      <dgm:prSet presAssocID="{E6A3E07E-D902-4212-8D03-A991943BB232}" presName="sp" presStyleCnt="0"/>
      <dgm:spPr/>
    </dgm:pt>
    <dgm:pt modelId="{E7BB98C8-06D1-4E90-8D64-E8CA98394CC4}" type="pres">
      <dgm:prSet presAssocID="{9CD8E410-219D-436C-9885-50ED059E631D}" presName="composite" presStyleCnt="0"/>
      <dgm:spPr/>
    </dgm:pt>
    <dgm:pt modelId="{5524C373-3648-49CD-9891-2BBBE0982C62}" type="pres">
      <dgm:prSet presAssocID="{9CD8E410-219D-436C-9885-50ED059E631D}" presName="parentText" presStyleLbl="alignNode1" presStyleIdx="5" presStyleCnt="8">
        <dgm:presLayoutVars>
          <dgm:chMax val="1"/>
          <dgm:bulletEnabled val="1"/>
        </dgm:presLayoutVars>
      </dgm:prSet>
      <dgm:spPr/>
    </dgm:pt>
    <dgm:pt modelId="{98200D1B-6FF5-4EDC-87E9-444C82504B13}" type="pres">
      <dgm:prSet presAssocID="{9CD8E410-219D-436C-9885-50ED059E631D}" presName="descendantText" presStyleLbl="alignAcc1" presStyleIdx="5" presStyleCnt="8">
        <dgm:presLayoutVars>
          <dgm:bulletEnabled val="1"/>
        </dgm:presLayoutVars>
      </dgm:prSet>
      <dgm:spPr/>
    </dgm:pt>
    <dgm:pt modelId="{6193527B-A9E6-496B-9630-B248C64FE72E}" type="pres">
      <dgm:prSet presAssocID="{E557EE5A-09F8-45AD-9175-0A31348A0E45}" presName="sp" presStyleCnt="0"/>
      <dgm:spPr/>
    </dgm:pt>
    <dgm:pt modelId="{DC03A1B1-4FC4-4FED-8D0E-9D40442D8E94}" type="pres">
      <dgm:prSet presAssocID="{E9D59437-8D12-4D33-9D27-837D0C31DF5A}" presName="composite" presStyleCnt="0"/>
      <dgm:spPr/>
    </dgm:pt>
    <dgm:pt modelId="{22E94027-3341-4144-820F-29CA77BC859B}" type="pres">
      <dgm:prSet presAssocID="{E9D59437-8D12-4D33-9D27-837D0C31DF5A}" presName="parentText" presStyleLbl="alignNode1" presStyleIdx="6" presStyleCnt="8">
        <dgm:presLayoutVars>
          <dgm:chMax val="1"/>
          <dgm:bulletEnabled val="1"/>
        </dgm:presLayoutVars>
      </dgm:prSet>
      <dgm:spPr/>
    </dgm:pt>
    <dgm:pt modelId="{020801DC-FBEB-47AA-85D5-45D0999649D8}" type="pres">
      <dgm:prSet presAssocID="{E9D59437-8D12-4D33-9D27-837D0C31DF5A}" presName="descendantText" presStyleLbl="alignAcc1" presStyleIdx="6" presStyleCnt="8">
        <dgm:presLayoutVars>
          <dgm:bulletEnabled val="1"/>
        </dgm:presLayoutVars>
      </dgm:prSet>
      <dgm:spPr/>
    </dgm:pt>
    <dgm:pt modelId="{B56FEAB4-6945-4F30-BB52-C43A54B2BB0D}" type="pres">
      <dgm:prSet presAssocID="{875F09BE-ACC5-485D-BADC-3FC77F746C54}" presName="sp" presStyleCnt="0"/>
      <dgm:spPr/>
    </dgm:pt>
    <dgm:pt modelId="{0E5C3091-6EE6-41B6-B463-B3692246E312}" type="pres">
      <dgm:prSet presAssocID="{6C1959BB-8C1D-40B3-B523-E39FD21B4516}" presName="composite" presStyleCnt="0"/>
      <dgm:spPr/>
    </dgm:pt>
    <dgm:pt modelId="{A71C2AB5-A6DC-445B-9C98-80B758555DF5}" type="pres">
      <dgm:prSet presAssocID="{6C1959BB-8C1D-40B3-B523-E39FD21B4516}" presName="parentText" presStyleLbl="alignNode1" presStyleIdx="7" presStyleCnt="8">
        <dgm:presLayoutVars>
          <dgm:chMax val="1"/>
          <dgm:bulletEnabled val="1"/>
        </dgm:presLayoutVars>
      </dgm:prSet>
      <dgm:spPr/>
    </dgm:pt>
    <dgm:pt modelId="{90089064-092B-4436-98FA-FC88BE371570}" type="pres">
      <dgm:prSet presAssocID="{6C1959BB-8C1D-40B3-B523-E39FD21B4516}" presName="descendantText" presStyleLbl="alignAcc1" presStyleIdx="7" presStyleCnt="8">
        <dgm:presLayoutVars>
          <dgm:bulletEnabled val="1"/>
        </dgm:presLayoutVars>
      </dgm:prSet>
      <dgm:spPr/>
    </dgm:pt>
  </dgm:ptLst>
  <dgm:cxnLst>
    <dgm:cxn modelId="{E04A5E9A-4E03-46E2-868C-F319F128589D}" type="presOf" srcId="{9CD8E410-219D-436C-9885-50ED059E631D}" destId="{5524C373-3648-49CD-9891-2BBBE0982C62}" srcOrd="0" destOrd="0" presId="urn:microsoft.com/office/officeart/2005/8/layout/chevron2"/>
    <dgm:cxn modelId="{E4A692E2-2276-4502-98B2-307AFBCD2865}" type="presOf" srcId="{BEE80A8D-350B-4AF3-96BD-28AFE260FDC7}" destId="{90C95CF1-E418-4DFA-AABC-08C5A1E793CC}" srcOrd="0" destOrd="0" presId="urn:microsoft.com/office/officeart/2005/8/layout/chevron2"/>
    <dgm:cxn modelId="{3CA37228-2AD6-44A8-94DF-C5A9CBD44EFD}" type="presOf" srcId="{E9D59437-8D12-4D33-9D27-837D0C31DF5A}" destId="{22E94027-3341-4144-820F-29CA77BC859B}" srcOrd="0" destOrd="0" presId="urn:microsoft.com/office/officeart/2005/8/layout/chevron2"/>
    <dgm:cxn modelId="{40E71F78-118F-4801-B3BD-C086B3963875}" srcId="{938630E7-FCEB-4FB8-AA29-5B11E8DC4692}" destId="{0BAE44D6-692B-4A2B-9E4D-4D4C8641BC30}" srcOrd="0" destOrd="0" parTransId="{F3964489-2227-4A8E-93A4-37702250D085}" sibTransId="{7C3083C9-AE34-4D4E-9017-938E7ACA75A7}"/>
    <dgm:cxn modelId="{31A7AF8A-FC8C-4186-90E7-567C3CC40938}" srcId="{938630E7-FCEB-4FB8-AA29-5B11E8DC4692}" destId="{E9D59437-8D12-4D33-9D27-837D0C31DF5A}" srcOrd="6" destOrd="0" parTransId="{F18B862F-C0CE-4C8F-8A8D-EC2077BE6E5C}" sibTransId="{875F09BE-ACC5-485D-BADC-3FC77F746C54}"/>
    <dgm:cxn modelId="{D5875D8B-3D48-483B-9D11-998C3AB30AD9}" srcId="{E9D59437-8D12-4D33-9D27-837D0C31DF5A}" destId="{5BBA6C59-34AB-40A2-928D-35EF6A0BCE1C}" srcOrd="0" destOrd="0" parTransId="{3A3E8CCE-EA01-4B93-BA61-40CAA939ED09}" sibTransId="{118EFFF0-EB8F-4E84-8EEC-5CD419BC5E05}"/>
    <dgm:cxn modelId="{18E5B57D-2E2C-41E0-8FB5-31ED3668ED10}" srcId="{938630E7-FCEB-4FB8-AA29-5B11E8DC4692}" destId="{53FA486B-3FFB-4899-8678-404BFA363EFA}" srcOrd="3" destOrd="0" parTransId="{E2224A58-FB86-4BBB-999E-8CCED4A8D857}" sibTransId="{6116CC76-C66A-48AC-B8A1-B2B5D2103229}"/>
    <dgm:cxn modelId="{F6F3ADE3-6472-4BEA-B129-D1B24A09C3AD}" srcId="{938630E7-FCEB-4FB8-AA29-5B11E8DC4692}" destId="{6C1959BB-8C1D-40B3-B523-E39FD21B4516}" srcOrd="7" destOrd="0" parTransId="{620D2BB1-E366-4464-8251-8FF235B6C57A}" sibTransId="{A71304F4-D14F-4204-98B6-DAABF433E8AE}"/>
    <dgm:cxn modelId="{5F50DE14-5089-4AE1-8718-513CDD501954}" srcId="{0BAE44D6-692B-4A2B-9E4D-4D4C8641BC30}" destId="{6A9EFBCD-5BF9-49F9-9EAE-77240FD1D9D6}" srcOrd="0" destOrd="0" parTransId="{C35AB34A-7845-42A2-B8AC-7AC893384017}" sibTransId="{4D746B3E-1E48-43D0-8336-854B8B5D30E0}"/>
    <dgm:cxn modelId="{E1692177-232C-4EBB-B40C-A4B2BEB4098B}" srcId="{6C1959BB-8C1D-40B3-B523-E39FD21B4516}" destId="{DDC30100-5501-4376-A494-8115A49325CF}" srcOrd="0" destOrd="0" parTransId="{3B657CF3-0CFA-4B8B-ACFA-E185E4EBD71D}" sibTransId="{C76FBC44-309A-4DE5-AC1C-DCC7F5EE04EF}"/>
    <dgm:cxn modelId="{7D6B24EE-6D65-45B4-9B1B-499C462327EF}" type="presOf" srcId="{5BBA6C59-34AB-40A2-928D-35EF6A0BCE1C}" destId="{020801DC-FBEB-47AA-85D5-45D0999649D8}" srcOrd="0" destOrd="0" presId="urn:microsoft.com/office/officeart/2005/8/layout/chevron2"/>
    <dgm:cxn modelId="{D264C47E-7774-4AE3-9215-DB772598555E}" type="presOf" srcId="{CDEAFA84-2992-4F90-9E52-574538C9A321}" destId="{07559AB2-58C7-4A9A-9686-C9AD814CDC95}" srcOrd="0" destOrd="0" presId="urn:microsoft.com/office/officeart/2005/8/layout/chevron2"/>
    <dgm:cxn modelId="{3571183D-DBEA-4B9F-86F5-84B1556A0707}" type="presOf" srcId="{6A9EFBCD-5BF9-49F9-9EAE-77240FD1D9D6}" destId="{36297DDB-B11A-4EC4-A0AE-62CC59D612B6}" srcOrd="0" destOrd="0" presId="urn:microsoft.com/office/officeart/2005/8/layout/chevron2"/>
    <dgm:cxn modelId="{FD17F2F2-BB6C-4736-A52F-B3E981E3E660}" srcId="{938630E7-FCEB-4FB8-AA29-5B11E8DC4692}" destId="{A5504072-29FF-4182-B6DF-7AC0C1F932FF}" srcOrd="1" destOrd="0" parTransId="{3180024D-7977-4FFF-8023-6121847ED02B}" sibTransId="{E113F9C2-3BC9-433F-B93C-E7ED6AB0CC48}"/>
    <dgm:cxn modelId="{3F721F67-FB9E-4BD8-A852-9DFD8C98BA82}" type="presOf" srcId="{6C1959BB-8C1D-40B3-B523-E39FD21B4516}" destId="{A71C2AB5-A6DC-445B-9C98-80B758555DF5}" srcOrd="0" destOrd="0" presId="urn:microsoft.com/office/officeart/2005/8/layout/chevron2"/>
    <dgm:cxn modelId="{21857086-EA45-44CF-B0D2-995E19430E0B}" srcId="{A5504072-29FF-4182-B6DF-7AC0C1F932FF}" destId="{CDEAFA84-2992-4F90-9E52-574538C9A321}" srcOrd="0" destOrd="0" parTransId="{887E6DE6-C2B0-410C-B615-55FFE017F166}" sibTransId="{4F9A7AD5-804F-474E-B299-BAF33FE4C9D4}"/>
    <dgm:cxn modelId="{AC518685-EF5A-480F-9DB5-8210802F8743}" type="presOf" srcId="{402E64FB-1224-4039-944B-5BBF67784925}" destId="{7AC5F70E-BAC0-40CA-84EA-AE408E83BA79}" srcOrd="0" destOrd="0" presId="urn:microsoft.com/office/officeart/2005/8/layout/chevron2"/>
    <dgm:cxn modelId="{A2F76605-C8F2-465B-911A-E8AE85B6A7EF}" type="presOf" srcId="{70746F68-FDA5-48B2-B416-E9272A9D286C}" destId="{98200D1B-6FF5-4EDC-87E9-444C82504B13}" srcOrd="0" destOrd="0" presId="urn:microsoft.com/office/officeart/2005/8/layout/chevron2"/>
    <dgm:cxn modelId="{1AE73144-512F-4EC6-BE68-DF66407C0313}" srcId="{53FA486B-3FFB-4899-8678-404BFA363EFA}" destId="{31D3F6C2-4C04-420C-B6E4-A5BCA72D20EC}" srcOrd="0" destOrd="0" parTransId="{B3BDC50C-7FAB-455D-B7A9-AA9E68977721}" sibTransId="{BE11F789-D777-4A9E-8D89-96484EB65876}"/>
    <dgm:cxn modelId="{E3167B3D-789E-474D-8DEC-6FA65F3EDBEC}" type="presOf" srcId="{F8C1BCAA-F9F9-4C8E-B957-0F2EC5AF6F2A}" destId="{32F7E046-99D5-41E3-B91E-838BEFBBDECE}" srcOrd="0" destOrd="0" presId="urn:microsoft.com/office/officeart/2005/8/layout/chevron2"/>
    <dgm:cxn modelId="{379E5B78-9F69-471D-9081-CA565F3E1EB3}" type="presOf" srcId="{0BAE44D6-692B-4A2B-9E4D-4D4C8641BC30}" destId="{1FC53557-94E4-48A6-9665-3EBD0CEA22FB}" srcOrd="0" destOrd="0" presId="urn:microsoft.com/office/officeart/2005/8/layout/chevron2"/>
    <dgm:cxn modelId="{6B7DED72-992E-4DFE-821E-096B04374BEC}" srcId="{938630E7-FCEB-4FB8-AA29-5B11E8DC4692}" destId="{402E64FB-1224-4039-944B-5BBF67784925}" srcOrd="2" destOrd="0" parTransId="{9BAE9794-965E-415B-91D7-C6F5ABD52903}" sibTransId="{7DB3AAB2-9C6D-420F-95B0-FF7D299F222D}"/>
    <dgm:cxn modelId="{497CA791-48C5-4431-9951-53F83A41452F}" type="presOf" srcId="{53FA486B-3FFB-4899-8678-404BFA363EFA}" destId="{5DA25F2A-D4AF-4E41-9C90-840C6E92B088}" srcOrd="0" destOrd="0" presId="urn:microsoft.com/office/officeart/2005/8/layout/chevron2"/>
    <dgm:cxn modelId="{04C2D3AB-B8D3-455C-949D-F41D3275D078}" type="presOf" srcId="{A5504072-29FF-4182-B6DF-7AC0C1F932FF}" destId="{0520AEC4-B82B-45E4-AAA0-772BD924B214}" srcOrd="0" destOrd="0" presId="urn:microsoft.com/office/officeart/2005/8/layout/chevron2"/>
    <dgm:cxn modelId="{22697ACD-646F-41F5-991D-673E684A796D}" srcId="{D9394DDA-4E40-4250-B738-7BDEA16FC2B4}" destId="{F8C1BCAA-F9F9-4C8E-B957-0F2EC5AF6F2A}" srcOrd="0" destOrd="0" parTransId="{E10E1C27-5813-4A5B-A17D-0525101966D6}" sibTransId="{EBD8CE6D-5DA0-46C9-B4C1-65477A2C44AF}"/>
    <dgm:cxn modelId="{EFB64590-C567-4406-85DA-E0DF527E4677}" type="presOf" srcId="{938630E7-FCEB-4FB8-AA29-5B11E8DC4692}" destId="{4EB82116-1E98-4FF3-B922-46D3ECFFCA53}" srcOrd="0" destOrd="0" presId="urn:microsoft.com/office/officeart/2005/8/layout/chevron2"/>
    <dgm:cxn modelId="{55132468-C3B8-457E-93EB-800637883178}" type="presOf" srcId="{D9394DDA-4E40-4250-B738-7BDEA16FC2B4}" destId="{7A01762B-6BFF-4F98-9F5F-ACCAB21FBE57}" srcOrd="0" destOrd="0" presId="urn:microsoft.com/office/officeart/2005/8/layout/chevron2"/>
    <dgm:cxn modelId="{631BC176-E63F-4FE4-A9BA-39AE3D99D3DB}" srcId="{9CD8E410-219D-436C-9885-50ED059E631D}" destId="{70746F68-FDA5-48B2-B416-E9272A9D286C}" srcOrd="0" destOrd="0" parTransId="{A5BC4CE4-DC23-4206-9DDF-923201C3A4E2}" sibTransId="{865E779E-1A6C-42A0-846A-A7F24B7361D8}"/>
    <dgm:cxn modelId="{6E4245A2-6392-4954-97D4-74DFD14E8E33}" srcId="{938630E7-FCEB-4FB8-AA29-5B11E8DC4692}" destId="{9CD8E410-219D-436C-9885-50ED059E631D}" srcOrd="5" destOrd="0" parTransId="{6992FB34-A940-4D3D-9674-12C4CA19FE4B}" sibTransId="{E557EE5A-09F8-45AD-9175-0A31348A0E45}"/>
    <dgm:cxn modelId="{B6F71A09-E38B-4DAF-8673-82136799C762}" type="presOf" srcId="{DDC30100-5501-4376-A494-8115A49325CF}" destId="{90089064-092B-4436-98FA-FC88BE371570}" srcOrd="0" destOrd="0" presId="urn:microsoft.com/office/officeart/2005/8/layout/chevron2"/>
    <dgm:cxn modelId="{952C38D5-C1A4-4319-9051-EAD0D99AFE93}" srcId="{402E64FB-1224-4039-944B-5BBF67784925}" destId="{BEE80A8D-350B-4AF3-96BD-28AFE260FDC7}" srcOrd="0" destOrd="0" parTransId="{F9BB25A8-2D60-4C6F-AEE4-ABE7AD4278A7}" sibTransId="{DC800008-5112-417C-934B-832B2F8539F7}"/>
    <dgm:cxn modelId="{824BC807-4939-4BDA-846D-B10A812FA993}" srcId="{938630E7-FCEB-4FB8-AA29-5B11E8DC4692}" destId="{D9394DDA-4E40-4250-B738-7BDEA16FC2B4}" srcOrd="4" destOrd="0" parTransId="{D26859F4-7755-465B-BC13-6D5ECCB25AD0}" sibTransId="{E6A3E07E-D902-4212-8D03-A991943BB232}"/>
    <dgm:cxn modelId="{77BE7988-13FE-4644-9381-93C22CADE373}" type="presOf" srcId="{31D3F6C2-4C04-420C-B6E4-A5BCA72D20EC}" destId="{D4B4E330-5C87-4546-ADC4-595A3D2F90EB}" srcOrd="0" destOrd="0" presId="urn:microsoft.com/office/officeart/2005/8/layout/chevron2"/>
    <dgm:cxn modelId="{66E9D06E-2881-4DB2-9EC3-2EB9A15506CB}" type="presParOf" srcId="{4EB82116-1E98-4FF3-B922-46D3ECFFCA53}" destId="{0952B153-27F0-4014-8AA7-7812F6187706}" srcOrd="0" destOrd="0" presId="urn:microsoft.com/office/officeart/2005/8/layout/chevron2"/>
    <dgm:cxn modelId="{CE5D03F7-CF11-4E7C-9CD1-5B9B343DF216}" type="presParOf" srcId="{0952B153-27F0-4014-8AA7-7812F6187706}" destId="{1FC53557-94E4-48A6-9665-3EBD0CEA22FB}" srcOrd="0" destOrd="0" presId="urn:microsoft.com/office/officeart/2005/8/layout/chevron2"/>
    <dgm:cxn modelId="{F515809F-9607-41EC-9037-332998A27D98}" type="presParOf" srcId="{0952B153-27F0-4014-8AA7-7812F6187706}" destId="{36297DDB-B11A-4EC4-A0AE-62CC59D612B6}" srcOrd="1" destOrd="0" presId="urn:microsoft.com/office/officeart/2005/8/layout/chevron2"/>
    <dgm:cxn modelId="{3DE3D80B-196B-4C50-8B02-97DD98ABD476}" type="presParOf" srcId="{4EB82116-1E98-4FF3-B922-46D3ECFFCA53}" destId="{20E7ED3D-E401-4084-85C0-5F816476FC37}" srcOrd="1" destOrd="0" presId="urn:microsoft.com/office/officeart/2005/8/layout/chevron2"/>
    <dgm:cxn modelId="{B2C6A664-DB73-4570-AADA-B181304EF31A}" type="presParOf" srcId="{4EB82116-1E98-4FF3-B922-46D3ECFFCA53}" destId="{8C40B870-EBA1-4418-86B5-6697C3F940E9}" srcOrd="2" destOrd="0" presId="urn:microsoft.com/office/officeart/2005/8/layout/chevron2"/>
    <dgm:cxn modelId="{9B0FA7BB-8C84-4B4C-803A-5FEE9452048A}" type="presParOf" srcId="{8C40B870-EBA1-4418-86B5-6697C3F940E9}" destId="{0520AEC4-B82B-45E4-AAA0-772BD924B214}" srcOrd="0" destOrd="0" presId="urn:microsoft.com/office/officeart/2005/8/layout/chevron2"/>
    <dgm:cxn modelId="{BBB606D2-D61C-4A09-B794-B2B4B9A0DEF4}" type="presParOf" srcId="{8C40B870-EBA1-4418-86B5-6697C3F940E9}" destId="{07559AB2-58C7-4A9A-9686-C9AD814CDC95}" srcOrd="1" destOrd="0" presId="urn:microsoft.com/office/officeart/2005/8/layout/chevron2"/>
    <dgm:cxn modelId="{51DBAC96-7C72-4BD6-A03C-E4FF223135EE}" type="presParOf" srcId="{4EB82116-1E98-4FF3-B922-46D3ECFFCA53}" destId="{8CF6C6BC-B0F0-413C-887A-EA6734BEEE5B}" srcOrd="3" destOrd="0" presId="urn:microsoft.com/office/officeart/2005/8/layout/chevron2"/>
    <dgm:cxn modelId="{C8B470C2-7C43-4695-99F1-3B6221469004}" type="presParOf" srcId="{4EB82116-1E98-4FF3-B922-46D3ECFFCA53}" destId="{D2423D1C-A135-4AD3-9131-5DDA31B23457}" srcOrd="4" destOrd="0" presId="urn:microsoft.com/office/officeart/2005/8/layout/chevron2"/>
    <dgm:cxn modelId="{5065B946-F47A-4028-AD00-75BE355EFBDF}" type="presParOf" srcId="{D2423D1C-A135-4AD3-9131-5DDA31B23457}" destId="{7AC5F70E-BAC0-40CA-84EA-AE408E83BA79}" srcOrd="0" destOrd="0" presId="urn:microsoft.com/office/officeart/2005/8/layout/chevron2"/>
    <dgm:cxn modelId="{4F9232D2-F20A-4C96-9BAB-CE2F045188AA}" type="presParOf" srcId="{D2423D1C-A135-4AD3-9131-5DDA31B23457}" destId="{90C95CF1-E418-4DFA-AABC-08C5A1E793CC}" srcOrd="1" destOrd="0" presId="urn:microsoft.com/office/officeart/2005/8/layout/chevron2"/>
    <dgm:cxn modelId="{E2DE5F0F-CBB4-45E5-A92C-5A03B602CDA2}" type="presParOf" srcId="{4EB82116-1E98-4FF3-B922-46D3ECFFCA53}" destId="{038F07EA-4BF5-4A98-896F-6B9BBC2C7018}" srcOrd="5" destOrd="0" presId="urn:microsoft.com/office/officeart/2005/8/layout/chevron2"/>
    <dgm:cxn modelId="{6ABCB22F-C32D-4D6D-837E-CCF2ACD9843F}" type="presParOf" srcId="{4EB82116-1E98-4FF3-B922-46D3ECFFCA53}" destId="{5B8944BE-71EE-438C-B63D-E88C548AD64D}" srcOrd="6" destOrd="0" presId="urn:microsoft.com/office/officeart/2005/8/layout/chevron2"/>
    <dgm:cxn modelId="{7EDDC526-E194-4572-85A5-AE0582378C3D}" type="presParOf" srcId="{5B8944BE-71EE-438C-B63D-E88C548AD64D}" destId="{5DA25F2A-D4AF-4E41-9C90-840C6E92B088}" srcOrd="0" destOrd="0" presId="urn:microsoft.com/office/officeart/2005/8/layout/chevron2"/>
    <dgm:cxn modelId="{250C25C8-FE5F-4259-9288-F8C0A7524D34}" type="presParOf" srcId="{5B8944BE-71EE-438C-B63D-E88C548AD64D}" destId="{D4B4E330-5C87-4546-ADC4-595A3D2F90EB}" srcOrd="1" destOrd="0" presId="urn:microsoft.com/office/officeart/2005/8/layout/chevron2"/>
    <dgm:cxn modelId="{0C6EC8E6-D5B4-4A88-9DFD-15861EBAC9A2}" type="presParOf" srcId="{4EB82116-1E98-4FF3-B922-46D3ECFFCA53}" destId="{93AA4906-9D9F-431C-AD24-878596B3CBF7}" srcOrd="7" destOrd="0" presId="urn:microsoft.com/office/officeart/2005/8/layout/chevron2"/>
    <dgm:cxn modelId="{FE0074C6-F81E-4C5C-897D-1C171774680F}" type="presParOf" srcId="{4EB82116-1E98-4FF3-B922-46D3ECFFCA53}" destId="{1E897A22-D369-46FC-AAD1-C1E5BF43D247}" srcOrd="8" destOrd="0" presId="urn:microsoft.com/office/officeart/2005/8/layout/chevron2"/>
    <dgm:cxn modelId="{09051017-563A-46DB-AAEB-ACD91EACAEE7}" type="presParOf" srcId="{1E897A22-D369-46FC-AAD1-C1E5BF43D247}" destId="{7A01762B-6BFF-4F98-9F5F-ACCAB21FBE57}" srcOrd="0" destOrd="0" presId="urn:microsoft.com/office/officeart/2005/8/layout/chevron2"/>
    <dgm:cxn modelId="{540ADF21-C914-4645-9CDF-ECA482D2AE1A}" type="presParOf" srcId="{1E897A22-D369-46FC-AAD1-C1E5BF43D247}" destId="{32F7E046-99D5-41E3-B91E-838BEFBBDECE}" srcOrd="1" destOrd="0" presId="urn:microsoft.com/office/officeart/2005/8/layout/chevron2"/>
    <dgm:cxn modelId="{4339415C-AFC8-4AAA-A489-08BB3F0718CA}" type="presParOf" srcId="{4EB82116-1E98-4FF3-B922-46D3ECFFCA53}" destId="{3D40B8DA-BA65-4248-99F7-8DEEF6C58CE9}" srcOrd="9" destOrd="0" presId="urn:microsoft.com/office/officeart/2005/8/layout/chevron2"/>
    <dgm:cxn modelId="{0828013C-8A96-42F5-BA4C-45E64A810E82}" type="presParOf" srcId="{4EB82116-1E98-4FF3-B922-46D3ECFFCA53}" destId="{E7BB98C8-06D1-4E90-8D64-E8CA98394CC4}" srcOrd="10" destOrd="0" presId="urn:microsoft.com/office/officeart/2005/8/layout/chevron2"/>
    <dgm:cxn modelId="{D3739D1B-2374-4BA2-BDCE-67F99ABCFB71}" type="presParOf" srcId="{E7BB98C8-06D1-4E90-8D64-E8CA98394CC4}" destId="{5524C373-3648-49CD-9891-2BBBE0982C62}" srcOrd="0" destOrd="0" presId="urn:microsoft.com/office/officeart/2005/8/layout/chevron2"/>
    <dgm:cxn modelId="{6800C428-453F-4CA9-A0A4-14E96A294FBA}" type="presParOf" srcId="{E7BB98C8-06D1-4E90-8D64-E8CA98394CC4}" destId="{98200D1B-6FF5-4EDC-87E9-444C82504B13}" srcOrd="1" destOrd="0" presId="urn:microsoft.com/office/officeart/2005/8/layout/chevron2"/>
    <dgm:cxn modelId="{FFA1FAF0-F25F-4032-9CCC-4A4C81791055}" type="presParOf" srcId="{4EB82116-1E98-4FF3-B922-46D3ECFFCA53}" destId="{6193527B-A9E6-496B-9630-B248C64FE72E}" srcOrd="11" destOrd="0" presId="urn:microsoft.com/office/officeart/2005/8/layout/chevron2"/>
    <dgm:cxn modelId="{F6C0D47E-8276-4C56-916A-422F8E5D7516}" type="presParOf" srcId="{4EB82116-1E98-4FF3-B922-46D3ECFFCA53}" destId="{DC03A1B1-4FC4-4FED-8D0E-9D40442D8E94}" srcOrd="12" destOrd="0" presId="urn:microsoft.com/office/officeart/2005/8/layout/chevron2"/>
    <dgm:cxn modelId="{430C7A80-C57F-4146-8B88-BCDB8CAAE0C1}" type="presParOf" srcId="{DC03A1B1-4FC4-4FED-8D0E-9D40442D8E94}" destId="{22E94027-3341-4144-820F-29CA77BC859B}" srcOrd="0" destOrd="0" presId="urn:microsoft.com/office/officeart/2005/8/layout/chevron2"/>
    <dgm:cxn modelId="{B51AEDA9-AA1A-4822-809C-5C14F2F8668F}" type="presParOf" srcId="{DC03A1B1-4FC4-4FED-8D0E-9D40442D8E94}" destId="{020801DC-FBEB-47AA-85D5-45D0999649D8}" srcOrd="1" destOrd="0" presId="urn:microsoft.com/office/officeart/2005/8/layout/chevron2"/>
    <dgm:cxn modelId="{66D355AB-0A45-4FFD-A94E-7E5D1BC76265}" type="presParOf" srcId="{4EB82116-1E98-4FF3-B922-46D3ECFFCA53}" destId="{B56FEAB4-6945-4F30-BB52-C43A54B2BB0D}" srcOrd="13" destOrd="0" presId="urn:microsoft.com/office/officeart/2005/8/layout/chevron2"/>
    <dgm:cxn modelId="{4158D6E3-813E-4CCC-A8C1-04CFA70CA7F0}" type="presParOf" srcId="{4EB82116-1E98-4FF3-B922-46D3ECFFCA53}" destId="{0E5C3091-6EE6-41B6-B463-B3692246E312}" srcOrd="14" destOrd="0" presId="urn:microsoft.com/office/officeart/2005/8/layout/chevron2"/>
    <dgm:cxn modelId="{12C4DAC0-3CA6-4518-B4C8-E826FCD70FD3}" type="presParOf" srcId="{0E5C3091-6EE6-41B6-B463-B3692246E312}" destId="{A71C2AB5-A6DC-445B-9C98-80B758555DF5}" srcOrd="0" destOrd="0" presId="urn:microsoft.com/office/officeart/2005/8/layout/chevron2"/>
    <dgm:cxn modelId="{1B26A3CC-1E97-4CA5-B999-FA40A759636C}" type="presParOf" srcId="{0E5C3091-6EE6-41B6-B463-B3692246E312}" destId="{90089064-092B-4436-98FA-FC88BE371570}" srcOrd="1" destOrd="0" presId="urn:microsoft.com/office/officeart/2005/8/layout/chevron2"/>
  </dgm:cxnLst>
  <dgm:bg/>
  <dgm:whole/>
</dgm:dataModel>
</file>

<file path=ppt/diagrams/data3.xml><?xml version="1.0" encoding="utf-8"?>
<dgm:dataModel xmlns:dgm="http://schemas.openxmlformats.org/drawingml/2006/diagram" xmlns:a="http://schemas.openxmlformats.org/drawingml/2006/main">
  <dgm:ptLst>
    <dgm:pt modelId="{6CFBDA3F-052B-405E-A370-148BA8EDD2B1}" type="doc">
      <dgm:prSet loTypeId="urn:microsoft.com/office/officeart/2005/8/layout/chevron1" loCatId="process" qsTypeId="urn:microsoft.com/office/officeart/2005/8/quickstyle/simple3" qsCatId="simple" csTypeId="urn:microsoft.com/office/officeart/2005/8/colors/accent1_2" csCatId="accent1" phldr="1"/>
      <dgm:spPr/>
    </dgm:pt>
    <dgm:pt modelId="{5439DC9A-3F76-4B84-A856-51D7D618C79F}">
      <dgm:prSet phldrT="[Текст]" custT="1"/>
      <dgm:spPr/>
      <dgm:t>
        <a:bodyPr/>
        <a:lstStyle/>
        <a:p>
          <a:r>
            <a:rPr lang="ru-RU" sz="2400" dirty="0" smtClean="0">
              <a:solidFill>
                <a:srgbClr val="CC6600"/>
              </a:solidFill>
            </a:rPr>
            <a:t>Контрольные вопросы</a:t>
          </a:r>
          <a:endParaRPr lang="ru-RU" sz="2400" dirty="0">
            <a:solidFill>
              <a:srgbClr val="CC6600"/>
            </a:solidFill>
          </a:endParaRPr>
        </a:p>
      </dgm:t>
    </dgm:pt>
    <dgm:pt modelId="{AF00AB81-3179-46BA-B6CA-D45B58295030}" type="parTrans" cxnId="{AEB2E0A5-E9F3-4E5A-B400-8020933685CE}">
      <dgm:prSet/>
      <dgm:spPr/>
      <dgm:t>
        <a:bodyPr/>
        <a:lstStyle/>
        <a:p>
          <a:endParaRPr lang="ru-RU"/>
        </a:p>
      </dgm:t>
    </dgm:pt>
    <dgm:pt modelId="{373133C1-7ED9-4683-95E0-D06299DA8408}" type="sibTrans" cxnId="{AEB2E0A5-E9F3-4E5A-B400-8020933685CE}">
      <dgm:prSet/>
      <dgm:spPr/>
      <dgm:t>
        <a:bodyPr/>
        <a:lstStyle/>
        <a:p>
          <a:endParaRPr lang="ru-RU"/>
        </a:p>
      </dgm:t>
    </dgm:pt>
    <dgm:pt modelId="{28544D7F-2FE8-410F-A581-B9FDFB90A16F}" type="pres">
      <dgm:prSet presAssocID="{6CFBDA3F-052B-405E-A370-148BA8EDD2B1}" presName="Name0" presStyleCnt="0">
        <dgm:presLayoutVars>
          <dgm:dir/>
          <dgm:animLvl val="lvl"/>
          <dgm:resizeHandles val="exact"/>
        </dgm:presLayoutVars>
      </dgm:prSet>
      <dgm:spPr/>
    </dgm:pt>
    <dgm:pt modelId="{6AE5EE6B-27A9-411E-BC66-9C0375A73760}" type="pres">
      <dgm:prSet presAssocID="{5439DC9A-3F76-4B84-A856-51D7D618C79F}" presName="parTxOnly" presStyleLbl="node1" presStyleIdx="0" presStyleCnt="1" custScaleX="2000000" custScaleY="549405" custLinFactY="-6253" custLinFactNeighborX="70086" custLinFactNeighborY="-100000">
        <dgm:presLayoutVars>
          <dgm:chMax val="0"/>
          <dgm:chPref val="0"/>
          <dgm:bulletEnabled val="1"/>
        </dgm:presLayoutVars>
      </dgm:prSet>
      <dgm:spPr/>
      <dgm:t>
        <a:bodyPr/>
        <a:lstStyle/>
        <a:p>
          <a:endParaRPr lang="ru-RU"/>
        </a:p>
      </dgm:t>
    </dgm:pt>
  </dgm:ptLst>
  <dgm:cxnLst>
    <dgm:cxn modelId="{AEB2E0A5-E9F3-4E5A-B400-8020933685CE}" srcId="{6CFBDA3F-052B-405E-A370-148BA8EDD2B1}" destId="{5439DC9A-3F76-4B84-A856-51D7D618C79F}" srcOrd="0" destOrd="0" parTransId="{AF00AB81-3179-46BA-B6CA-D45B58295030}" sibTransId="{373133C1-7ED9-4683-95E0-D06299DA8408}"/>
    <dgm:cxn modelId="{0155DB44-EF0C-40C5-9E8F-28BCB8C30D92}" type="presOf" srcId="{6CFBDA3F-052B-405E-A370-148BA8EDD2B1}" destId="{28544D7F-2FE8-410F-A581-B9FDFB90A16F}" srcOrd="0" destOrd="0" presId="urn:microsoft.com/office/officeart/2005/8/layout/chevron1"/>
    <dgm:cxn modelId="{4C04BA07-44BB-4FED-8082-A61696E0A581}" type="presOf" srcId="{5439DC9A-3F76-4B84-A856-51D7D618C79F}" destId="{6AE5EE6B-27A9-411E-BC66-9C0375A73760}" srcOrd="0" destOrd="0" presId="urn:microsoft.com/office/officeart/2005/8/layout/chevron1"/>
    <dgm:cxn modelId="{77CCC9E9-4ADD-4E48-BAFC-5D4DF82E6CAA}" type="presParOf" srcId="{28544D7F-2FE8-410F-A581-B9FDFB90A16F}" destId="{6AE5EE6B-27A9-411E-BC66-9C0375A73760}" srcOrd="0" destOrd="0" presId="urn:microsoft.com/office/officeart/2005/8/layout/chevron1"/>
  </dgm:cxnLst>
  <dgm:bg/>
  <dgm:whole/>
</dgm:dataModel>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endParaRPr lang="ru-RU"/>
          </a:p>
        </p:txBody>
      </p:sp>
      <p:sp>
        <p:nvSpPr>
          <p:cNvPr id="409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endParaRPr lang="ru-RU"/>
          </a:p>
        </p:txBody>
      </p:sp>
      <p:sp>
        <p:nvSpPr>
          <p:cNvPr id="410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p:spPr>
      </p:sp>
      <p:sp>
        <p:nvSpPr>
          <p:cNvPr id="410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p>
        </p:txBody>
      </p:sp>
      <p:sp>
        <p:nvSpPr>
          <p:cNvPr id="410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endParaRPr lang="ru-RU"/>
          </a:p>
        </p:txBody>
      </p:sp>
      <p:sp>
        <p:nvSpPr>
          <p:cNvPr id="410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6A01E29C-D8E7-452B-8B85-19B1F4491C09}" type="slidenum">
              <a:rPr lang="ru-RU"/>
              <a:pPr/>
              <a:t>‹#›</a:t>
            </a:fld>
            <a:endParaRPr lang="ru-RU"/>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charset="0"/>
        <a:ea typeface="+mn-ea"/>
        <a:cs typeface="+mn-cs"/>
      </a:defRPr>
    </a:lvl1pPr>
    <a:lvl2pPr marL="457200" algn="l" rtl="0" fontAlgn="base">
      <a:spcBef>
        <a:spcPct val="30000"/>
      </a:spcBef>
      <a:spcAft>
        <a:spcPct val="0"/>
      </a:spcAft>
      <a:defRPr sz="1200" kern="1200">
        <a:solidFill>
          <a:schemeClr val="tx1"/>
        </a:solidFill>
        <a:latin typeface="Arial" charset="0"/>
        <a:ea typeface="+mn-ea"/>
        <a:cs typeface="+mn-cs"/>
      </a:defRPr>
    </a:lvl2pPr>
    <a:lvl3pPr marL="914400" algn="l" rtl="0" fontAlgn="base">
      <a:spcBef>
        <a:spcPct val="30000"/>
      </a:spcBef>
      <a:spcAft>
        <a:spcPct val="0"/>
      </a:spcAft>
      <a:defRPr sz="1200" kern="1200">
        <a:solidFill>
          <a:schemeClr val="tx1"/>
        </a:solidFill>
        <a:latin typeface="Arial" charset="0"/>
        <a:ea typeface="+mn-ea"/>
        <a:cs typeface="+mn-cs"/>
      </a:defRPr>
    </a:lvl3pPr>
    <a:lvl4pPr marL="1371600" algn="l" rtl="0" fontAlgn="base">
      <a:spcBef>
        <a:spcPct val="30000"/>
      </a:spcBef>
      <a:spcAft>
        <a:spcPct val="0"/>
      </a:spcAft>
      <a:defRPr sz="1200" kern="1200">
        <a:solidFill>
          <a:schemeClr val="tx1"/>
        </a:solidFill>
        <a:latin typeface="Arial" charset="0"/>
        <a:ea typeface="+mn-ea"/>
        <a:cs typeface="+mn-cs"/>
      </a:defRPr>
    </a:lvl4pPr>
    <a:lvl5pPr marL="1828800" algn="l" rtl="0" fontAlgn="base">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756F41A-2B35-448B-B2B0-A52BE57D0391}" type="slidenum">
              <a:rPr lang="ru-RU"/>
              <a:pPr/>
              <a:t>1</a:t>
            </a:fld>
            <a:endParaRPr lang="ru-RU"/>
          </a:p>
        </p:txBody>
      </p:sp>
      <p:sp>
        <p:nvSpPr>
          <p:cNvPr id="5122" name="Rectangle 2"/>
          <p:cNvSpPr>
            <a:spLocks noGrp="1" noRot="1" noChangeAspect="1" noChangeArrowheads="1" noTextEdit="1"/>
          </p:cNvSpPr>
          <p:nvPr>
            <p:ph type="sldImg"/>
          </p:nvPr>
        </p:nvSpPr>
        <p:spPr>
          <a:xfrm>
            <a:off x="1143000" y="687388"/>
            <a:ext cx="4572000" cy="3429000"/>
          </a:xfrm>
          <a:ln/>
        </p:spPr>
      </p:sp>
      <p:sp>
        <p:nvSpPr>
          <p:cNvPr id="5123" name="Rectangle 3"/>
          <p:cNvSpPr>
            <a:spLocks noGrp="1" noChangeArrowheads="1"/>
          </p:cNvSpPr>
          <p:nvPr>
            <p:ph type="body" idx="1"/>
          </p:nvPr>
        </p:nvSpPr>
        <p:spPr>
          <a:xfrm>
            <a:off x="687388" y="8001000"/>
            <a:ext cx="5868987" cy="531813"/>
          </a:xfrm>
        </p:spPr>
        <p:txBody>
          <a:bodyPr/>
          <a:lstStyle/>
          <a:p>
            <a:endParaRPr lang="ru-RU"/>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lvl1pPr>
              <a:defRPr/>
            </a:lvl1pPr>
          </a:lstStyle>
          <a:p>
            <a:endParaRPr lang="ru-RU"/>
          </a:p>
        </p:txBody>
      </p:sp>
      <p:sp>
        <p:nvSpPr>
          <p:cNvPr id="5" name="Нижний колонтитул 4"/>
          <p:cNvSpPr>
            <a:spLocks noGrp="1"/>
          </p:cNvSpPr>
          <p:nvPr>
            <p:ph type="ftr" sz="quarter" idx="11"/>
          </p:nvPr>
        </p:nvSpPr>
        <p:spPr/>
        <p:txBody>
          <a:bodyPr/>
          <a:lstStyle>
            <a:lvl1pPr>
              <a:defRPr/>
            </a:lvl1pPr>
          </a:lstStyle>
          <a:p>
            <a:endParaRPr lang="ru-RU"/>
          </a:p>
        </p:txBody>
      </p:sp>
      <p:sp>
        <p:nvSpPr>
          <p:cNvPr id="6" name="Номер слайда 5"/>
          <p:cNvSpPr>
            <a:spLocks noGrp="1"/>
          </p:cNvSpPr>
          <p:nvPr>
            <p:ph type="sldNum" sz="quarter" idx="12"/>
          </p:nvPr>
        </p:nvSpPr>
        <p:spPr/>
        <p:txBody>
          <a:bodyPr/>
          <a:lstStyle>
            <a:lvl1pPr>
              <a:defRPr/>
            </a:lvl1pPr>
          </a:lstStyle>
          <a:p>
            <a:fld id="{19E5BEB5-56AE-42AB-80DA-C3CD2C85DAA9}" type="slidenum">
              <a:rPr lang="ru-RU"/>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endParaRPr lang="ru-RU"/>
          </a:p>
        </p:txBody>
      </p:sp>
      <p:sp>
        <p:nvSpPr>
          <p:cNvPr id="5" name="Нижний колонтитул 4"/>
          <p:cNvSpPr>
            <a:spLocks noGrp="1"/>
          </p:cNvSpPr>
          <p:nvPr>
            <p:ph type="ftr" sz="quarter" idx="11"/>
          </p:nvPr>
        </p:nvSpPr>
        <p:spPr/>
        <p:txBody>
          <a:bodyPr/>
          <a:lstStyle>
            <a:lvl1pPr>
              <a:defRPr/>
            </a:lvl1pPr>
          </a:lstStyle>
          <a:p>
            <a:endParaRPr lang="ru-RU"/>
          </a:p>
        </p:txBody>
      </p:sp>
      <p:sp>
        <p:nvSpPr>
          <p:cNvPr id="6" name="Номер слайда 5"/>
          <p:cNvSpPr>
            <a:spLocks noGrp="1"/>
          </p:cNvSpPr>
          <p:nvPr>
            <p:ph type="sldNum" sz="quarter" idx="12"/>
          </p:nvPr>
        </p:nvSpPr>
        <p:spPr/>
        <p:txBody>
          <a:bodyPr/>
          <a:lstStyle>
            <a:lvl1pPr>
              <a:defRPr/>
            </a:lvl1pPr>
          </a:lstStyle>
          <a:p>
            <a:fld id="{B2F49188-5175-4287-A032-FE49FB64295C}" type="slidenum">
              <a:rPr lang="ru-RU"/>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endParaRPr lang="ru-RU"/>
          </a:p>
        </p:txBody>
      </p:sp>
      <p:sp>
        <p:nvSpPr>
          <p:cNvPr id="5" name="Нижний колонтитул 4"/>
          <p:cNvSpPr>
            <a:spLocks noGrp="1"/>
          </p:cNvSpPr>
          <p:nvPr>
            <p:ph type="ftr" sz="quarter" idx="11"/>
          </p:nvPr>
        </p:nvSpPr>
        <p:spPr/>
        <p:txBody>
          <a:bodyPr/>
          <a:lstStyle>
            <a:lvl1pPr>
              <a:defRPr/>
            </a:lvl1pPr>
          </a:lstStyle>
          <a:p>
            <a:endParaRPr lang="ru-RU"/>
          </a:p>
        </p:txBody>
      </p:sp>
      <p:sp>
        <p:nvSpPr>
          <p:cNvPr id="6" name="Номер слайда 5"/>
          <p:cNvSpPr>
            <a:spLocks noGrp="1"/>
          </p:cNvSpPr>
          <p:nvPr>
            <p:ph type="sldNum" sz="quarter" idx="12"/>
          </p:nvPr>
        </p:nvSpPr>
        <p:spPr/>
        <p:txBody>
          <a:bodyPr/>
          <a:lstStyle>
            <a:lvl1pPr>
              <a:defRPr/>
            </a:lvl1pPr>
          </a:lstStyle>
          <a:p>
            <a:fld id="{808666FE-2018-448C-A53D-84E5AFE8BE95}" type="slidenum">
              <a:rPr lang="ru-RU"/>
              <a:pPr/>
              <a:t>‹#›</a:t>
            </a:fld>
            <a:endParaRPr lang="ru-RU"/>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ClipArt" preserve="1">
  <p:cSld name="Заголовок, текст и клип">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p>
            <a:r>
              <a:rPr lang="ru-RU" smtClean="0"/>
              <a:t>Образец заголовка</a:t>
            </a:r>
            <a:endParaRPr lang="ru-RU"/>
          </a:p>
        </p:txBody>
      </p:sp>
      <p:sp>
        <p:nvSpPr>
          <p:cNvPr id="3" name="Текст 2"/>
          <p:cNvSpPr>
            <a:spLocks noGrp="1"/>
          </p:cNvSpPr>
          <p:nvPr>
            <p:ph type="body" sz="half" idx="1"/>
          </p:nvPr>
        </p:nvSpPr>
        <p:spPr>
          <a:xfrm>
            <a:off x="457200" y="1600200"/>
            <a:ext cx="4038600" cy="4525963"/>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Клип 3"/>
          <p:cNvSpPr>
            <a:spLocks noGrp="1"/>
          </p:cNvSpPr>
          <p:nvPr>
            <p:ph type="clipArt" sz="half" idx="2"/>
          </p:nvPr>
        </p:nvSpPr>
        <p:spPr>
          <a:xfrm>
            <a:off x="4648200" y="1600200"/>
            <a:ext cx="4038600" cy="4525963"/>
          </a:xfrm>
        </p:spPr>
        <p:txBody>
          <a:bodyPr/>
          <a:lstStyle/>
          <a:p>
            <a:endParaRPr lang="ru-RU"/>
          </a:p>
        </p:txBody>
      </p:sp>
      <p:sp>
        <p:nvSpPr>
          <p:cNvPr id="5" name="Дата 4"/>
          <p:cNvSpPr>
            <a:spLocks noGrp="1"/>
          </p:cNvSpPr>
          <p:nvPr>
            <p:ph type="dt" sz="half" idx="10"/>
          </p:nvPr>
        </p:nvSpPr>
        <p:spPr>
          <a:xfrm>
            <a:off x="457200" y="6245225"/>
            <a:ext cx="2133600" cy="476250"/>
          </a:xfrm>
        </p:spPr>
        <p:txBody>
          <a:bodyPr/>
          <a:lstStyle>
            <a:lvl1pPr>
              <a:defRPr/>
            </a:lvl1pPr>
          </a:lstStyle>
          <a:p>
            <a:endParaRPr lang="ru-RU"/>
          </a:p>
        </p:txBody>
      </p:sp>
      <p:sp>
        <p:nvSpPr>
          <p:cNvPr id="6" name="Нижний колонтитул 5"/>
          <p:cNvSpPr>
            <a:spLocks noGrp="1"/>
          </p:cNvSpPr>
          <p:nvPr>
            <p:ph type="ftr" sz="quarter" idx="11"/>
          </p:nvPr>
        </p:nvSpPr>
        <p:spPr>
          <a:xfrm>
            <a:off x="3124200" y="6245225"/>
            <a:ext cx="2895600" cy="476250"/>
          </a:xfrm>
        </p:spPr>
        <p:txBody>
          <a:bodyPr/>
          <a:lstStyle>
            <a:lvl1pPr>
              <a:defRPr/>
            </a:lvl1pPr>
          </a:lstStyle>
          <a:p>
            <a:endParaRPr lang="ru-RU"/>
          </a:p>
        </p:txBody>
      </p:sp>
      <p:sp>
        <p:nvSpPr>
          <p:cNvPr id="7" name="Номер слайда 6"/>
          <p:cNvSpPr>
            <a:spLocks noGrp="1"/>
          </p:cNvSpPr>
          <p:nvPr>
            <p:ph type="sldNum" sz="quarter" idx="12"/>
          </p:nvPr>
        </p:nvSpPr>
        <p:spPr>
          <a:xfrm>
            <a:off x="6553200" y="6245225"/>
            <a:ext cx="2133600" cy="476250"/>
          </a:xfrm>
        </p:spPr>
        <p:txBody>
          <a:bodyPr/>
          <a:lstStyle>
            <a:lvl1pPr>
              <a:defRPr/>
            </a:lvl1pPr>
          </a:lstStyle>
          <a:p>
            <a:fld id="{3B18D1A3-89C7-4A88-9B00-5DA0CECF1B60}" type="slidenum">
              <a:rPr lang="ru-RU"/>
              <a:pPr/>
              <a:t>‹#›</a:t>
            </a:fld>
            <a:endParaRPr lang="ru-RU"/>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dgm" preserve="1">
  <p:cSld name="Заголовок, схема или организационная диаграмм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p>
            <a:r>
              <a:rPr lang="ru-RU" smtClean="0"/>
              <a:t>Образец заголовка</a:t>
            </a:r>
            <a:endParaRPr lang="ru-RU"/>
          </a:p>
        </p:txBody>
      </p:sp>
      <p:sp>
        <p:nvSpPr>
          <p:cNvPr id="3" name="Рисунок SmartArt 2"/>
          <p:cNvSpPr>
            <a:spLocks noGrp="1"/>
          </p:cNvSpPr>
          <p:nvPr>
            <p:ph type="dgm" idx="1"/>
          </p:nvPr>
        </p:nvSpPr>
        <p:spPr>
          <a:xfrm>
            <a:off x="457200" y="1600200"/>
            <a:ext cx="8229600" cy="4525963"/>
          </a:xfrm>
        </p:spPr>
        <p:txBody>
          <a:bodyPr/>
          <a:lstStyle/>
          <a:p>
            <a:endParaRPr lang="ru-RU"/>
          </a:p>
        </p:txBody>
      </p:sp>
      <p:sp>
        <p:nvSpPr>
          <p:cNvPr id="4" name="Дата 3"/>
          <p:cNvSpPr>
            <a:spLocks noGrp="1"/>
          </p:cNvSpPr>
          <p:nvPr>
            <p:ph type="dt" sz="half" idx="10"/>
          </p:nvPr>
        </p:nvSpPr>
        <p:spPr>
          <a:xfrm>
            <a:off x="457200" y="6245225"/>
            <a:ext cx="2133600" cy="476250"/>
          </a:xfrm>
        </p:spPr>
        <p:txBody>
          <a:bodyPr/>
          <a:lstStyle>
            <a:lvl1pPr>
              <a:defRPr/>
            </a:lvl1pPr>
          </a:lstStyle>
          <a:p>
            <a:endParaRPr lang="ru-RU"/>
          </a:p>
        </p:txBody>
      </p:sp>
      <p:sp>
        <p:nvSpPr>
          <p:cNvPr id="5" name="Нижний колонтитул 4"/>
          <p:cNvSpPr>
            <a:spLocks noGrp="1"/>
          </p:cNvSpPr>
          <p:nvPr>
            <p:ph type="ftr" sz="quarter" idx="11"/>
          </p:nvPr>
        </p:nvSpPr>
        <p:spPr>
          <a:xfrm>
            <a:off x="3124200" y="6245225"/>
            <a:ext cx="2895600" cy="476250"/>
          </a:xfrm>
        </p:spPr>
        <p:txBody>
          <a:bodyPr/>
          <a:lstStyle>
            <a:lvl1pPr>
              <a:defRPr/>
            </a:lvl1pPr>
          </a:lstStyle>
          <a:p>
            <a:endParaRPr lang="ru-RU"/>
          </a:p>
        </p:txBody>
      </p:sp>
      <p:sp>
        <p:nvSpPr>
          <p:cNvPr id="6" name="Номер слайда 5"/>
          <p:cNvSpPr>
            <a:spLocks noGrp="1"/>
          </p:cNvSpPr>
          <p:nvPr>
            <p:ph type="sldNum" sz="quarter" idx="12"/>
          </p:nvPr>
        </p:nvSpPr>
        <p:spPr>
          <a:xfrm>
            <a:off x="6553200" y="6245225"/>
            <a:ext cx="2133600" cy="476250"/>
          </a:xfrm>
        </p:spPr>
        <p:txBody>
          <a:bodyPr/>
          <a:lstStyle>
            <a:lvl1pPr>
              <a:defRPr/>
            </a:lvl1pPr>
          </a:lstStyle>
          <a:p>
            <a:fld id="{83ABF474-E318-45E2-A0F8-4DB198AA9CCE}" type="slidenum">
              <a:rPr lang="ru-RU"/>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endParaRPr lang="ru-RU"/>
          </a:p>
        </p:txBody>
      </p:sp>
      <p:sp>
        <p:nvSpPr>
          <p:cNvPr id="5" name="Нижний колонтитул 4"/>
          <p:cNvSpPr>
            <a:spLocks noGrp="1"/>
          </p:cNvSpPr>
          <p:nvPr>
            <p:ph type="ftr" sz="quarter" idx="11"/>
          </p:nvPr>
        </p:nvSpPr>
        <p:spPr/>
        <p:txBody>
          <a:bodyPr/>
          <a:lstStyle>
            <a:lvl1pPr>
              <a:defRPr/>
            </a:lvl1pPr>
          </a:lstStyle>
          <a:p>
            <a:endParaRPr lang="ru-RU"/>
          </a:p>
        </p:txBody>
      </p:sp>
      <p:sp>
        <p:nvSpPr>
          <p:cNvPr id="6" name="Номер слайда 5"/>
          <p:cNvSpPr>
            <a:spLocks noGrp="1"/>
          </p:cNvSpPr>
          <p:nvPr>
            <p:ph type="sldNum" sz="quarter" idx="12"/>
          </p:nvPr>
        </p:nvSpPr>
        <p:spPr/>
        <p:txBody>
          <a:bodyPr/>
          <a:lstStyle>
            <a:lvl1pPr>
              <a:defRPr/>
            </a:lvl1pPr>
          </a:lstStyle>
          <a:p>
            <a:fld id="{11DD078F-49E5-436C-8EAF-761C2934293C}" type="slidenum">
              <a:rPr lang="ru-RU"/>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
        <p:nvSpPr>
          <p:cNvPr id="4" name="Дата 3"/>
          <p:cNvSpPr>
            <a:spLocks noGrp="1"/>
          </p:cNvSpPr>
          <p:nvPr>
            <p:ph type="dt" sz="half" idx="10"/>
          </p:nvPr>
        </p:nvSpPr>
        <p:spPr/>
        <p:txBody>
          <a:bodyPr/>
          <a:lstStyle>
            <a:lvl1pPr>
              <a:defRPr/>
            </a:lvl1pPr>
          </a:lstStyle>
          <a:p>
            <a:endParaRPr lang="ru-RU"/>
          </a:p>
        </p:txBody>
      </p:sp>
      <p:sp>
        <p:nvSpPr>
          <p:cNvPr id="5" name="Нижний колонтитул 4"/>
          <p:cNvSpPr>
            <a:spLocks noGrp="1"/>
          </p:cNvSpPr>
          <p:nvPr>
            <p:ph type="ftr" sz="quarter" idx="11"/>
          </p:nvPr>
        </p:nvSpPr>
        <p:spPr/>
        <p:txBody>
          <a:bodyPr/>
          <a:lstStyle>
            <a:lvl1pPr>
              <a:defRPr/>
            </a:lvl1pPr>
          </a:lstStyle>
          <a:p>
            <a:endParaRPr lang="ru-RU"/>
          </a:p>
        </p:txBody>
      </p:sp>
      <p:sp>
        <p:nvSpPr>
          <p:cNvPr id="6" name="Номер слайда 5"/>
          <p:cNvSpPr>
            <a:spLocks noGrp="1"/>
          </p:cNvSpPr>
          <p:nvPr>
            <p:ph type="sldNum" sz="quarter" idx="12"/>
          </p:nvPr>
        </p:nvSpPr>
        <p:spPr/>
        <p:txBody>
          <a:bodyPr/>
          <a:lstStyle>
            <a:lvl1pPr>
              <a:defRPr/>
            </a:lvl1pPr>
          </a:lstStyle>
          <a:p>
            <a:fld id="{7F8E35DA-34F4-40E8-95C3-685025E0BF89}" type="slidenum">
              <a:rPr lang="ru-RU"/>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lvl1pPr>
              <a:defRPr/>
            </a:lvl1pPr>
          </a:lstStyle>
          <a:p>
            <a:endParaRPr lang="ru-RU"/>
          </a:p>
        </p:txBody>
      </p:sp>
      <p:sp>
        <p:nvSpPr>
          <p:cNvPr id="6" name="Нижний колонтитул 5"/>
          <p:cNvSpPr>
            <a:spLocks noGrp="1"/>
          </p:cNvSpPr>
          <p:nvPr>
            <p:ph type="ftr" sz="quarter" idx="11"/>
          </p:nvPr>
        </p:nvSpPr>
        <p:spPr/>
        <p:txBody>
          <a:bodyPr/>
          <a:lstStyle>
            <a:lvl1pPr>
              <a:defRPr/>
            </a:lvl1pPr>
          </a:lstStyle>
          <a:p>
            <a:endParaRPr lang="ru-RU"/>
          </a:p>
        </p:txBody>
      </p:sp>
      <p:sp>
        <p:nvSpPr>
          <p:cNvPr id="7" name="Номер слайда 6"/>
          <p:cNvSpPr>
            <a:spLocks noGrp="1"/>
          </p:cNvSpPr>
          <p:nvPr>
            <p:ph type="sldNum" sz="quarter" idx="12"/>
          </p:nvPr>
        </p:nvSpPr>
        <p:spPr/>
        <p:txBody>
          <a:bodyPr/>
          <a:lstStyle>
            <a:lvl1pPr>
              <a:defRPr/>
            </a:lvl1pPr>
          </a:lstStyle>
          <a:p>
            <a:fld id="{9BD245BC-9714-4151-A9D8-418A90830706}" type="slidenum">
              <a:rPr lang="ru-RU"/>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lvl1pPr>
              <a:defRPr/>
            </a:lvl1pPr>
          </a:lstStyle>
          <a:p>
            <a:endParaRPr lang="ru-RU"/>
          </a:p>
        </p:txBody>
      </p:sp>
      <p:sp>
        <p:nvSpPr>
          <p:cNvPr id="8" name="Нижний колонтитул 7"/>
          <p:cNvSpPr>
            <a:spLocks noGrp="1"/>
          </p:cNvSpPr>
          <p:nvPr>
            <p:ph type="ftr" sz="quarter" idx="11"/>
          </p:nvPr>
        </p:nvSpPr>
        <p:spPr/>
        <p:txBody>
          <a:bodyPr/>
          <a:lstStyle>
            <a:lvl1pPr>
              <a:defRPr/>
            </a:lvl1pPr>
          </a:lstStyle>
          <a:p>
            <a:endParaRPr lang="ru-RU"/>
          </a:p>
        </p:txBody>
      </p:sp>
      <p:sp>
        <p:nvSpPr>
          <p:cNvPr id="9" name="Номер слайда 8"/>
          <p:cNvSpPr>
            <a:spLocks noGrp="1"/>
          </p:cNvSpPr>
          <p:nvPr>
            <p:ph type="sldNum" sz="quarter" idx="12"/>
          </p:nvPr>
        </p:nvSpPr>
        <p:spPr/>
        <p:txBody>
          <a:bodyPr/>
          <a:lstStyle>
            <a:lvl1pPr>
              <a:defRPr/>
            </a:lvl1pPr>
          </a:lstStyle>
          <a:p>
            <a:fld id="{83C06FDA-6A91-45BA-92E8-87E0AC83E8E0}" type="slidenum">
              <a:rPr lang="ru-RU"/>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lvl1pPr>
              <a:defRPr/>
            </a:lvl1pPr>
          </a:lstStyle>
          <a:p>
            <a:endParaRPr lang="ru-RU"/>
          </a:p>
        </p:txBody>
      </p:sp>
      <p:sp>
        <p:nvSpPr>
          <p:cNvPr id="4" name="Нижний колонтитул 3"/>
          <p:cNvSpPr>
            <a:spLocks noGrp="1"/>
          </p:cNvSpPr>
          <p:nvPr>
            <p:ph type="ftr" sz="quarter" idx="11"/>
          </p:nvPr>
        </p:nvSpPr>
        <p:spPr/>
        <p:txBody>
          <a:bodyPr/>
          <a:lstStyle>
            <a:lvl1pPr>
              <a:defRPr/>
            </a:lvl1pPr>
          </a:lstStyle>
          <a:p>
            <a:endParaRPr lang="ru-RU"/>
          </a:p>
        </p:txBody>
      </p:sp>
      <p:sp>
        <p:nvSpPr>
          <p:cNvPr id="5" name="Номер слайда 4"/>
          <p:cNvSpPr>
            <a:spLocks noGrp="1"/>
          </p:cNvSpPr>
          <p:nvPr>
            <p:ph type="sldNum" sz="quarter" idx="12"/>
          </p:nvPr>
        </p:nvSpPr>
        <p:spPr/>
        <p:txBody>
          <a:bodyPr/>
          <a:lstStyle>
            <a:lvl1pPr>
              <a:defRPr/>
            </a:lvl1pPr>
          </a:lstStyle>
          <a:p>
            <a:fld id="{F9E2F1E9-57BE-4571-8DDF-E6B00AF165F9}" type="slidenum">
              <a:rPr lang="ru-RU"/>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lvl1pPr>
              <a:defRPr/>
            </a:lvl1pPr>
          </a:lstStyle>
          <a:p>
            <a:endParaRPr lang="ru-RU"/>
          </a:p>
        </p:txBody>
      </p:sp>
      <p:sp>
        <p:nvSpPr>
          <p:cNvPr id="3" name="Нижний колонтитул 2"/>
          <p:cNvSpPr>
            <a:spLocks noGrp="1"/>
          </p:cNvSpPr>
          <p:nvPr>
            <p:ph type="ftr" sz="quarter" idx="11"/>
          </p:nvPr>
        </p:nvSpPr>
        <p:spPr/>
        <p:txBody>
          <a:bodyPr/>
          <a:lstStyle>
            <a:lvl1pPr>
              <a:defRPr/>
            </a:lvl1pPr>
          </a:lstStyle>
          <a:p>
            <a:endParaRPr lang="ru-RU"/>
          </a:p>
        </p:txBody>
      </p:sp>
      <p:sp>
        <p:nvSpPr>
          <p:cNvPr id="4" name="Номер слайда 3"/>
          <p:cNvSpPr>
            <a:spLocks noGrp="1"/>
          </p:cNvSpPr>
          <p:nvPr>
            <p:ph type="sldNum" sz="quarter" idx="12"/>
          </p:nvPr>
        </p:nvSpPr>
        <p:spPr/>
        <p:txBody>
          <a:bodyPr/>
          <a:lstStyle>
            <a:lvl1pPr>
              <a:defRPr/>
            </a:lvl1pPr>
          </a:lstStyle>
          <a:p>
            <a:fld id="{74410629-DD75-4430-90A9-EA2BD9AD9429}" type="slidenum">
              <a:rPr lang="ru-RU"/>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lvl1pPr>
              <a:defRPr/>
            </a:lvl1pPr>
          </a:lstStyle>
          <a:p>
            <a:endParaRPr lang="ru-RU"/>
          </a:p>
        </p:txBody>
      </p:sp>
      <p:sp>
        <p:nvSpPr>
          <p:cNvPr id="6" name="Нижний колонтитул 5"/>
          <p:cNvSpPr>
            <a:spLocks noGrp="1"/>
          </p:cNvSpPr>
          <p:nvPr>
            <p:ph type="ftr" sz="quarter" idx="11"/>
          </p:nvPr>
        </p:nvSpPr>
        <p:spPr/>
        <p:txBody>
          <a:bodyPr/>
          <a:lstStyle>
            <a:lvl1pPr>
              <a:defRPr/>
            </a:lvl1pPr>
          </a:lstStyle>
          <a:p>
            <a:endParaRPr lang="ru-RU"/>
          </a:p>
        </p:txBody>
      </p:sp>
      <p:sp>
        <p:nvSpPr>
          <p:cNvPr id="7" name="Номер слайда 6"/>
          <p:cNvSpPr>
            <a:spLocks noGrp="1"/>
          </p:cNvSpPr>
          <p:nvPr>
            <p:ph type="sldNum" sz="quarter" idx="12"/>
          </p:nvPr>
        </p:nvSpPr>
        <p:spPr/>
        <p:txBody>
          <a:bodyPr/>
          <a:lstStyle>
            <a:lvl1pPr>
              <a:defRPr/>
            </a:lvl1pPr>
          </a:lstStyle>
          <a:p>
            <a:fld id="{877FA040-A322-4F7E-97FC-CEFF0E83FBF1}" type="slidenum">
              <a:rPr lang="ru-RU"/>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lvl1pPr>
              <a:defRPr/>
            </a:lvl1pPr>
          </a:lstStyle>
          <a:p>
            <a:endParaRPr lang="ru-RU"/>
          </a:p>
        </p:txBody>
      </p:sp>
      <p:sp>
        <p:nvSpPr>
          <p:cNvPr id="6" name="Нижний колонтитул 5"/>
          <p:cNvSpPr>
            <a:spLocks noGrp="1"/>
          </p:cNvSpPr>
          <p:nvPr>
            <p:ph type="ftr" sz="quarter" idx="11"/>
          </p:nvPr>
        </p:nvSpPr>
        <p:spPr/>
        <p:txBody>
          <a:bodyPr/>
          <a:lstStyle>
            <a:lvl1pPr>
              <a:defRPr/>
            </a:lvl1pPr>
          </a:lstStyle>
          <a:p>
            <a:endParaRPr lang="ru-RU"/>
          </a:p>
        </p:txBody>
      </p:sp>
      <p:sp>
        <p:nvSpPr>
          <p:cNvPr id="7" name="Номер слайда 6"/>
          <p:cNvSpPr>
            <a:spLocks noGrp="1"/>
          </p:cNvSpPr>
          <p:nvPr>
            <p:ph type="sldNum" sz="quarter" idx="12"/>
          </p:nvPr>
        </p:nvSpPr>
        <p:spPr/>
        <p:txBody>
          <a:bodyPr/>
          <a:lstStyle>
            <a:lvl1pPr>
              <a:defRPr/>
            </a:lvl1pPr>
          </a:lstStyle>
          <a:p>
            <a:fld id="{6C0029CC-FAA6-47D5-983C-094F836B2B20}" type="slidenum">
              <a:rPr lang="ru-RU"/>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ru-RU" smtClean="0"/>
              <a:t>Образец заголовка</a:t>
            </a:r>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endParaRPr lang="ru-RU"/>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endParaRPr lang="ru-RU"/>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fld id="{456EE15F-C7AA-499C-A379-B27627A047D4}" type="slidenum">
              <a:rPr lang="ru-RU"/>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charset="0"/>
        </a:defRPr>
      </a:lvl2pPr>
      <a:lvl3pPr algn="ctr" rtl="0" fontAlgn="base">
        <a:spcBef>
          <a:spcPct val="0"/>
        </a:spcBef>
        <a:spcAft>
          <a:spcPct val="0"/>
        </a:spcAft>
        <a:defRPr sz="4400">
          <a:solidFill>
            <a:schemeClr val="tx2"/>
          </a:solidFill>
          <a:latin typeface="Arial" charset="0"/>
        </a:defRPr>
      </a:lvl3pPr>
      <a:lvl4pPr algn="ctr" rtl="0" fontAlgn="base">
        <a:spcBef>
          <a:spcPct val="0"/>
        </a:spcBef>
        <a:spcAft>
          <a:spcPct val="0"/>
        </a:spcAft>
        <a:defRPr sz="4400">
          <a:solidFill>
            <a:schemeClr val="tx2"/>
          </a:solidFill>
          <a:latin typeface="Arial" charset="0"/>
        </a:defRPr>
      </a:lvl4pPr>
      <a:lvl5pPr algn="ctr" rtl="0" fontAlgn="base">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defRPr>
      </a:lvl2pPr>
      <a:lvl3pPr marL="1143000" indent="-228600" algn="l" rtl="0" fontAlgn="base">
        <a:spcBef>
          <a:spcPct val="20000"/>
        </a:spcBef>
        <a:spcAft>
          <a:spcPct val="0"/>
        </a:spcAft>
        <a:buChar char="•"/>
        <a:defRPr sz="2400">
          <a:solidFill>
            <a:schemeClr val="tx1"/>
          </a:solidFill>
          <a:latin typeface="+mn-lt"/>
        </a:defRPr>
      </a:lvl3pPr>
      <a:lvl4pPr marL="1600200" indent="-228600" algn="l" rtl="0" fontAlgn="base">
        <a:spcBef>
          <a:spcPct val="20000"/>
        </a:spcBef>
        <a:spcAft>
          <a:spcPct val="0"/>
        </a:spcAft>
        <a:buChar char="–"/>
        <a:defRPr sz="2000">
          <a:solidFill>
            <a:schemeClr val="tx1"/>
          </a:solidFill>
          <a:latin typeface="+mn-lt"/>
        </a:defRPr>
      </a:lvl4pPr>
      <a:lvl5pPr marL="2057400" indent="-228600" algn="l" rtl="0" fontAlgn="base">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mailto:upn@cdo-kgtu.ru" TargetMode="External"/><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8" Type="http://schemas.openxmlformats.org/officeDocument/2006/relationships/diagramQuickStyle" Target="../diagrams/quickStyle3.xml"/><Relationship Id="rId3" Type="http://schemas.openxmlformats.org/officeDocument/2006/relationships/diagramLayout" Target="../diagrams/layout2.xml"/><Relationship Id="rId7" Type="http://schemas.openxmlformats.org/officeDocument/2006/relationships/diagramLayout" Target="../diagrams/layout3.xml"/><Relationship Id="rId2" Type="http://schemas.openxmlformats.org/officeDocument/2006/relationships/diagramData" Target="../diagrams/data2.xml"/><Relationship Id="rId1" Type="http://schemas.openxmlformats.org/officeDocument/2006/relationships/slideLayout" Target="../slideLayouts/slideLayout12.xml"/><Relationship Id="rId6" Type="http://schemas.openxmlformats.org/officeDocument/2006/relationships/diagramData" Target="../diagrams/data3.xml"/><Relationship Id="rId5" Type="http://schemas.openxmlformats.org/officeDocument/2006/relationships/diagramColors" Target="../diagrams/colors2.xml"/><Relationship Id="rId4" Type="http://schemas.openxmlformats.org/officeDocument/2006/relationships/diagramQuickStyle" Target="../diagrams/quickStyle2.xml"/><Relationship Id="rId9" Type="http://schemas.openxmlformats.org/officeDocument/2006/relationships/diagramColors" Target="../diagrams/colors3.xml"/></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2.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reeform 362"/>
          <p:cNvSpPr>
            <a:spLocks/>
          </p:cNvSpPr>
          <p:nvPr/>
        </p:nvSpPr>
        <p:spPr bwMode="auto">
          <a:xfrm>
            <a:off x="714348" y="428604"/>
            <a:ext cx="8072494" cy="5500726"/>
          </a:xfrm>
          <a:custGeom>
            <a:avLst/>
            <a:gdLst/>
            <a:ahLst/>
            <a:cxnLst>
              <a:cxn ang="0">
                <a:pos x="222" y="1712"/>
              </a:cxn>
              <a:cxn ang="0">
                <a:pos x="251" y="1928"/>
              </a:cxn>
              <a:cxn ang="0">
                <a:pos x="148" y="2072"/>
              </a:cxn>
              <a:cxn ang="0">
                <a:pos x="44" y="2288"/>
              </a:cxn>
              <a:cxn ang="0">
                <a:pos x="192" y="2536"/>
              </a:cxn>
              <a:cxn ang="0">
                <a:pos x="325" y="2424"/>
              </a:cxn>
              <a:cxn ang="0">
                <a:pos x="436" y="2216"/>
              </a:cxn>
              <a:cxn ang="0">
                <a:pos x="665" y="2152"/>
              </a:cxn>
              <a:cxn ang="0">
                <a:pos x="871" y="2304"/>
              </a:cxn>
              <a:cxn ang="0">
                <a:pos x="1041" y="2272"/>
              </a:cxn>
              <a:cxn ang="0">
                <a:pos x="1329" y="2232"/>
              </a:cxn>
              <a:cxn ang="0">
                <a:pos x="1506" y="2384"/>
              </a:cxn>
              <a:cxn ang="0">
                <a:pos x="1743" y="2584"/>
              </a:cxn>
              <a:cxn ang="0">
                <a:pos x="1935" y="2728"/>
              </a:cxn>
              <a:cxn ang="0">
                <a:pos x="2259" y="2656"/>
              </a:cxn>
              <a:cxn ang="0">
                <a:pos x="2577" y="2624"/>
              </a:cxn>
              <a:cxn ang="0">
                <a:pos x="3079" y="2504"/>
              </a:cxn>
              <a:cxn ang="0">
                <a:pos x="3212" y="2192"/>
              </a:cxn>
              <a:cxn ang="0">
                <a:pos x="3795" y="2232"/>
              </a:cxn>
              <a:cxn ang="0">
                <a:pos x="3840" y="2616"/>
              </a:cxn>
              <a:cxn ang="0">
                <a:pos x="3958" y="2144"/>
              </a:cxn>
              <a:cxn ang="0">
                <a:pos x="3692" y="1848"/>
              </a:cxn>
              <a:cxn ang="0">
                <a:pos x="3581" y="1560"/>
              </a:cxn>
              <a:cxn ang="0">
                <a:pos x="3736" y="1248"/>
              </a:cxn>
              <a:cxn ang="0">
                <a:pos x="3758" y="976"/>
              </a:cxn>
              <a:cxn ang="0">
                <a:pos x="3832" y="760"/>
              </a:cxn>
              <a:cxn ang="0">
                <a:pos x="4216" y="1384"/>
              </a:cxn>
              <a:cxn ang="0">
                <a:pos x="4142" y="1080"/>
              </a:cxn>
              <a:cxn ang="0">
                <a:pos x="3987" y="848"/>
              </a:cxn>
              <a:cxn ang="0">
                <a:pos x="3995" y="376"/>
              </a:cxn>
              <a:cxn ang="0">
                <a:pos x="3781" y="264"/>
              </a:cxn>
              <a:cxn ang="0">
                <a:pos x="3854" y="80"/>
              </a:cxn>
              <a:cxn ang="0">
                <a:pos x="3530" y="328"/>
              </a:cxn>
              <a:cxn ang="0">
                <a:pos x="3434" y="624"/>
              </a:cxn>
              <a:cxn ang="0">
                <a:pos x="3146" y="704"/>
              </a:cxn>
              <a:cxn ang="0">
                <a:pos x="2902" y="984"/>
              </a:cxn>
              <a:cxn ang="0">
                <a:pos x="2703" y="1016"/>
              </a:cxn>
              <a:cxn ang="0">
                <a:pos x="2474" y="1064"/>
              </a:cxn>
              <a:cxn ang="0">
                <a:pos x="2319" y="840"/>
              </a:cxn>
              <a:cxn ang="0">
                <a:pos x="2163" y="936"/>
              </a:cxn>
              <a:cxn ang="0">
                <a:pos x="1927" y="1344"/>
              </a:cxn>
              <a:cxn ang="0">
                <a:pos x="1853" y="1224"/>
              </a:cxn>
              <a:cxn ang="0">
                <a:pos x="1772" y="1272"/>
              </a:cxn>
              <a:cxn ang="0">
                <a:pos x="1794" y="1456"/>
              </a:cxn>
              <a:cxn ang="0">
                <a:pos x="1676" y="1488"/>
              </a:cxn>
              <a:cxn ang="0">
                <a:pos x="1654" y="1184"/>
              </a:cxn>
              <a:cxn ang="0">
                <a:pos x="1499" y="1240"/>
              </a:cxn>
              <a:cxn ang="0">
                <a:pos x="1396" y="1312"/>
              </a:cxn>
              <a:cxn ang="0">
                <a:pos x="1277" y="1208"/>
              </a:cxn>
              <a:cxn ang="0">
                <a:pos x="1137" y="1184"/>
              </a:cxn>
              <a:cxn ang="0">
                <a:pos x="938" y="1176"/>
              </a:cxn>
              <a:cxn ang="0">
                <a:pos x="783" y="1160"/>
              </a:cxn>
              <a:cxn ang="0">
                <a:pos x="1026" y="1088"/>
              </a:cxn>
              <a:cxn ang="0">
                <a:pos x="834" y="848"/>
              </a:cxn>
              <a:cxn ang="0">
                <a:pos x="628" y="1152"/>
              </a:cxn>
              <a:cxn ang="0">
                <a:pos x="332" y="1264"/>
              </a:cxn>
              <a:cxn ang="0">
                <a:pos x="288" y="1416"/>
              </a:cxn>
            </a:cxnLst>
            <a:rect l="0" t="0" r="r" b="b"/>
            <a:pathLst>
              <a:path w="4291" h="2753">
                <a:moveTo>
                  <a:pt x="244" y="1600"/>
                </a:moveTo>
                <a:lnTo>
                  <a:pt x="192" y="1576"/>
                </a:lnTo>
                <a:lnTo>
                  <a:pt x="162" y="1616"/>
                </a:lnTo>
                <a:lnTo>
                  <a:pt x="155" y="1616"/>
                </a:lnTo>
                <a:lnTo>
                  <a:pt x="170" y="1648"/>
                </a:lnTo>
                <a:lnTo>
                  <a:pt x="199" y="1648"/>
                </a:lnTo>
                <a:lnTo>
                  <a:pt x="214" y="1680"/>
                </a:lnTo>
                <a:lnTo>
                  <a:pt x="222" y="1688"/>
                </a:lnTo>
                <a:lnTo>
                  <a:pt x="222" y="1712"/>
                </a:lnTo>
                <a:lnTo>
                  <a:pt x="207" y="1720"/>
                </a:lnTo>
                <a:lnTo>
                  <a:pt x="177" y="1736"/>
                </a:lnTo>
                <a:lnTo>
                  <a:pt x="199" y="1768"/>
                </a:lnTo>
                <a:lnTo>
                  <a:pt x="192" y="1784"/>
                </a:lnTo>
                <a:lnTo>
                  <a:pt x="185" y="1816"/>
                </a:lnTo>
                <a:lnTo>
                  <a:pt x="199" y="1856"/>
                </a:lnTo>
                <a:lnTo>
                  <a:pt x="229" y="1872"/>
                </a:lnTo>
                <a:lnTo>
                  <a:pt x="236" y="1920"/>
                </a:lnTo>
                <a:lnTo>
                  <a:pt x="251" y="1928"/>
                </a:lnTo>
                <a:lnTo>
                  <a:pt x="266" y="1952"/>
                </a:lnTo>
                <a:lnTo>
                  <a:pt x="281" y="1992"/>
                </a:lnTo>
                <a:lnTo>
                  <a:pt x="244" y="2008"/>
                </a:lnTo>
                <a:lnTo>
                  <a:pt x="244" y="2024"/>
                </a:lnTo>
                <a:lnTo>
                  <a:pt x="207" y="2064"/>
                </a:lnTo>
                <a:lnTo>
                  <a:pt x="177" y="2048"/>
                </a:lnTo>
                <a:lnTo>
                  <a:pt x="140" y="2040"/>
                </a:lnTo>
                <a:lnTo>
                  <a:pt x="126" y="2056"/>
                </a:lnTo>
                <a:lnTo>
                  <a:pt x="148" y="2072"/>
                </a:lnTo>
                <a:lnTo>
                  <a:pt x="126" y="2072"/>
                </a:lnTo>
                <a:lnTo>
                  <a:pt x="81" y="2064"/>
                </a:lnTo>
                <a:lnTo>
                  <a:pt x="89" y="2104"/>
                </a:lnTo>
                <a:lnTo>
                  <a:pt x="44" y="2104"/>
                </a:lnTo>
                <a:lnTo>
                  <a:pt x="37" y="2120"/>
                </a:lnTo>
                <a:lnTo>
                  <a:pt x="7" y="2096"/>
                </a:lnTo>
                <a:lnTo>
                  <a:pt x="0" y="2128"/>
                </a:lnTo>
                <a:lnTo>
                  <a:pt x="30" y="2296"/>
                </a:lnTo>
                <a:lnTo>
                  <a:pt x="44" y="2288"/>
                </a:lnTo>
                <a:lnTo>
                  <a:pt x="66" y="2320"/>
                </a:lnTo>
                <a:lnTo>
                  <a:pt x="74" y="2328"/>
                </a:lnTo>
                <a:lnTo>
                  <a:pt x="111" y="2384"/>
                </a:lnTo>
                <a:lnTo>
                  <a:pt x="118" y="2392"/>
                </a:lnTo>
                <a:lnTo>
                  <a:pt x="148" y="2432"/>
                </a:lnTo>
                <a:lnTo>
                  <a:pt x="133" y="2448"/>
                </a:lnTo>
                <a:lnTo>
                  <a:pt x="162" y="2480"/>
                </a:lnTo>
                <a:lnTo>
                  <a:pt x="207" y="2520"/>
                </a:lnTo>
                <a:lnTo>
                  <a:pt x="192" y="2536"/>
                </a:lnTo>
                <a:lnTo>
                  <a:pt x="214" y="2584"/>
                </a:lnTo>
                <a:lnTo>
                  <a:pt x="222" y="2592"/>
                </a:lnTo>
                <a:lnTo>
                  <a:pt x="222" y="2648"/>
                </a:lnTo>
                <a:lnTo>
                  <a:pt x="273" y="2656"/>
                </a:lnTo>
                <a:lnTo>
                  <a:pt x="288" y="2536"/>
                </a:lnTo>
                <a:lnTo>
                  <a:pt x="325" y="2488"/>
                </a:lnTo>
                <a:lnTo>
                  <a:pt x="310" y="2472"/>
                </a:lnTo>
                <a:lnTo>
                  <a:pt x="318" y="2432"/>
                </a:lnTo>
                <a:lnTo>
                  <a:pt x="325" y="2424"/>
                </a:lnTo>
                <a:lnTo>
                  <a:pt x="377" y="2392"/>
                </a:lnTo>
                <a:lnTo>
                  <a:pt x="421" y="2408"/>
                </a:lnTo>
                <a:lnTo>
                  <a:pt x="443" y="2400"/>
                </a:lnTo>
                <a:lnTo>
                  <a:pt x="436" y="2368"/>
                </a:lnTo>
                <a:lnTo>
                  <a:pt x="458" y="2368"/>
                </a:lnTo>
                <a:lnTo>
                  <a:pt x="480" y="2304"/>
                </a:lnTo>
                <a:lnTo>
                  <a:pt x="443" y="2280"/>
                </a:lnTo>
                <a:lnTo>
                  <a:pt x="458" y="2256"/>
                </a:lnTo>
                <a:lnTo>
                  <a:pt x="436" y="2216"/>
                </a:lnTo>
                <a:lnTo>
                  <a:pt x="450" y="2216"/>
                </a:lnTo>
                <a:lnTo>
                  <a:pt x="473" y="2208"/>
                </a:lnTo>
                <a:lnTo>
                  <a:pt x="473" y="2176"/>
                </a:lnTo>
                <a:lnTo>
                  <a:pt x="532" y="2136"/>
                </a:lnTo>
                <a:lnTo>
                  <a:pt x="546" y="2192"/>
                </a:lnTo>
                <a:lnTo>
                  <a:pt x="569" y="2200"/>
                </a:lnTo>
                <a:lnTo>
                  <a:pt x="576" y="2168"/>
                </a:lnTo>
                <a:lnTo>
                  <a:pt x="635" y="2152"/>
                </a:lnTo>
                <a:lnTo>
                  <a:pt x="665" y="2152"/>
                </a:lnTo>
                <a:lnTo>
                  <a:pt x="694" y="2144"/>
                </a:lnTo>
                <a:lnTo>
                  <a:pt x="709" y="2168"/>
                </a:lnTo>
                <a:lnTo>
                  <a:pt x="746" y="2176"/>
                </a:lnTo>
                <a:lnTo>
                  <a:pt x="738" y="2200"/>
                </a:lnTo>
                <a:lnTo>
                  <a:pt x="768" y="2200"/>
                </a:lnTo>
                <a:lnTo>
                  <a:pt x="775" y="2240"/>
                </a:lnTo>
                <a:lnTo>
                  <a:pt x="812" y="2280"/>
                </a:lnTo>
                <a:lnTo>
                  <a:pt x="805" y="2304"/>
                </a:lnTo>
                <a:lnTo>
                  <a:pt x="871" y="2304"/>
                </a:lnTo>
                <a:lnTo>
                  <a:pt x="886" y="2320"/>
                </a:lnTo>
                <a:lnTo>
                  <a:pt x="923" y="2320"/>
                </a:lnTo>
                <a:lnTo>
                  <a:pt x="945" y="2384"/>
                </a:lnTo>
                <a:lnTo>
                  <a:pt x="975" y="2368"/>
                </a:lnTo>
                <a:lnTo>
                  <a:pt x="1012" y="2408"/>
                </a:lnTo>
                <a:lnTo>
                  <a:pt x="1041" y="2368"/>
                </a:lnTo>
                <a:lnTo>
                  <a:pt x="1004" y="2296"/>
                </a:lnTo>
                <a:lnTo>
                  <a:pt x="1041" y="2296"/>
                </a:lnTo>
                <a:lnTo>
                  <a:pt x="1041" y="2272"/>
                </a:lnTo>
                <a:lnTo>
                  <a:pt x="1093" y="2288"/>
                </a:lnTo>
                <a:lnTo>
                  <a:pt x="1078" y="2240"/>
                </a:lnTo>
                <a:lnTo>
                  <a:pt x="1093" y="2200"/>
                </a:lnTo>
                <a:lnTo>
                  <a:pt x="1122" y="2224"/>
                </a:lnTo>
                <a:lnTo>
                  <a:pt x="1167" y="2224"/>
                </a:lnTo>
                <a:lnTo>
                  <a:pt x="1204" y="2224"/>
                </a:lnTo>
                <a:lnTo>
                  <a:pt x="1226" y="2248"/>
                </a:lnTo>
                <a:lnTo>
                  <a:pt x="1248" y="2224"/>
                </a:lnTo>
                <a:lnTo>
                  <a:pt x="1329" y="2232"/>
                </a:lnTo>
                <a:lnTo>
                  <a:pt x="1366" y="2216"/>
                </a:lnTo>
                <a:lnTo>
                  <a:pt x="1432" y="2240"/>
                </a:lnTo>
                <a:lnTo>
                  <a:pt x="1440" y="2248"/>
                </a:lnTo>
                <a:lnTo>
                  <a:pt x="1447" y="2288"/>
                </a:lnTo>
                <a:lnTo>
                  <a:pt x="1425" y="2320"/>
                </a:lnTo>
                <a:lnTo>
                  <a:pt x="1462" y="2312"/>
                </a:lnTo>
                <a:lnTo>
                  <a:pt x="1528" y="2360"/>
                </a:lnTo>
                <a:lnTo>
                  <a:pt x="1506" y="2360"/>
                </a:lnTo>
                <a:lnTo>
                  <a:pt x="1506" y="2384"/>
                </a:lnTo>
                <a:lnTo>
                  <a:pt x="1528" y="2392"/>
                </a:lnTo>
                <a:lnTo>
                  <a:pt x="1588" y="2360"/>
                </a:lnTo>
                <a:lnTo>
                  <a:pt x="1595" y="2360"/>
                </a:lnTo>
                <a:lnTo>
                  <a:pt x="1639" y="2368"/>
                </a:lnTo>
                <a:lnTo>
                  <a:pt x="1610" y="2384"/>
                </a:lnTo>
                <a:lnTo>
                  <a:pt x="1654" y="2424"/>
                </a:lnTo>
                <a:lnTo>
                  <a:pt x="1706" y="2600"/>
                </a:lnTo>
                <a:lnTo>
                  <a:pt x="1728" y="2600"/>
                </a:lnTo>
                <a:lnTo>
                  <a:pt x="1743" y="2584"/>
                </a:lnTo>
                <a:lnTo>
                  <a:pt x="1757" y="2592"/>
                </a:lnTo>
                <a:lnTo>
                  <a:pt x="1772" y="2624"/>
                </a:lnTo>
                <a:lnTo>
                  <a:pt x="1831" y="2624"/>
                </a:lnTo>
                <a:lnTo>
                  <a:pt x="1853" y="2624"/>
                </a:lnTo>
                <a:lnTo>
                  <a:pt x="1868" y="2656"/>
                </a:lnTo>
                <a:lnTo>
                  <a:pt x="1883" y="2672"/>
                </a:lnTo>
                <a:lnTo>
                  <a:pt x="1898" y="2680"/>
                </a:lnTo>
                <a:lnTo>
                  <a:pt x="1905" y="2704"/>
                </a:lnTo>
                <a:lnTo>
                  <a:pt x="1935" y="2728"/>
                </a:lnTo>
                <a:lnTo>
                  <a:pt x="1957" y="2712"/>
                </a:lnTo>
                <a:lnTo>
                  <a:pt x="1972" y="2736"/>
                </a:lnTo>
                <a:lnTo>
                  <a:pt x="1986" y="2752"/>
                </a:lnTo>
                <a:lnTo>
                  <a:pt x="2023" y="2728"/>
                </a:lnTo>
                <a:lnTo>
                  <a:pt x="2068" y="2728"/>
                </a:lnTo>
                <a:lnTo>
                  <a:pt x="2075" y="2696"/>
                </a:lnTo>
                <a:lnTo>
                  <a:pt x="2186" y="2640"/>
                </a:lnTo>
                <a:lnTo>
                  <a:pt x="2215" y="2664"/>
                </a:lnTo>
                <a:lnTo>
                  <a:pt x="2259" y="2656"/>
                </a:lnTo>
                <a:lnTo>
                  <a:pt x="2282" y="2696"/>
                </a:lnTo>
                <a:lnTo>
                  <a:pt x="2378" y="2696"/>
                </a:lnTo>
                <a:lnTo>
                  <a:pt x="2422" y="2656"/>
                </a:lnTo>
                <a:lnTo>
                  <a:pt x="2400" y="2608"/>
                </a:lnTo>
                <a:lnTo>
                  <a:pt x="2422" y="2552"/>
                </a:lnTo>
                <a:lnTo>
                  <a:pt x="2422" y="2520"/>
                </a:lnTo>
                <a:lnTo>
                  <a:pt x="2488" y="2560"/>
                </a:lnTo>
                <a:lnTo>
                  <a:pt x="2547" y="2560"/>
                </a:lnTo>
                <a:lnTo>
                  <a:pt x="2577" y="2624"/>
                </a:lnTo>
                <a:lnTo>
                  <a:pt x="2614" y="2632"/>
                </a:lnTo>
                <a:lnTo>
                  <a:pt x="2680" y="2600"/>
                </a:lnTo>
                <a:lnTo>
                  <a:pt x="2776" y="2608"/>
                </a:lnTo>
                <a:lnTo>
                  <a:pt x="2791" y="2608"/>
                </a:lnTo>
                <a:lnTo>
                  <a:pt x="2806" y="2640"/>
                </a:lnTo>
                <a:lnTo>
                  <a:pt x="2931" y="2608"/>
                </a:lnTo>
                <a:lnTo>
                  <a:pt x="2983" y="2568"/>
                </a:lnTo>
                <a:lnTo>
                  <a:pt x="3035" y="2496"/>
                </a:lnTo>
                <a:lnTo>
                  <a:pt x="3079" y="2504"/>
                </a:lnTo>
                <a:lnTo>
                  <a:pt x="3116" y="2504"/>
                </a:lnTo>
                <a:lnTo>
                  <a:pt x="3175" y="2496"/>
                </a:lnTo>
                <a:lnTo>
                  <a:pt x="3205" y="2440"/>
                </a:lnTo>
                <a:lnTo>
                  <a:pt x="3197" y="2320"/>
                </a:lnTo>
                <a:lnTo>
                  <a:pt x="3212" y="2296"/>
                </a:lnTo>
                <a:lnTo>
                  <a:pt x="3197" y="2264"/>
                </a:lnTo>
                <a:lnTo>
                  <a:pt x="3175" y="2280"/>
                </a:lnTo>
                <a:lnTo>
                  <a:pt x="3168" y="2264"/>
                </a:lnTo>
                <a:lnTo>
                  <a:pt x="3212" y="2192"/>
                </a:lnTo>
                <a:lnTo>
                  <a:pt x="3286" y="2152"/>
                </a:lnTo>
                <a:lnTo>
                  <a:pt x="3330" y="2144"/>
                </a:lnTo>
                <a:lnTo>
                  <a:pt x="3507" y="2296"/>
                </a:lnTo>
                <a:lnTo>
                  <a:pt x="3626" y="2280"/>
                </a:lnTo>
                <a:lnTo>
                  <a:pt x="3685" y="2328"/>
                </a:lnTo>
                <a:lnTo>
                  <a:pt x="3736" y="2288"/>
                </a:lnTo>
                <a:lnTo>
                  <a:pt x="3744" y="2256"/>
                </a:lnTo>
                <a:lnTo>
                  <a:pt x="3788" y="2216"/>
                </a:lnTo>
                <a:lnTo>
                  <a:pt x="3795" y="2232"/>
                </a:lnTo>
                <a:lnTo>
                  <a:pt x="3810" y="2256"/>
                </a:lnTo>
                <a:lnTo>
                  <a:pt x="3803" y="2272"/>
                </a:lnTo>
                <a:lnTo>
                  <a:pt x="3818" y="2304"/>
                </a:lnTo>
                <a:lnTo>
                  <a:pt x="3832" y="2352"/>
                </a:lnTo>
                <a:lnTo>
                  <a:pt x="3840" y="2432"/>
                </a:lnTo>
                <a:lnTo>
                  <a:pt x="3795" y="2448"/>
                </a:lnTo>
                <a:lnTo>
                  <a:pt x="3795" y="2488"/>
                </a:lnTo>
                <a:lnTo>
                  <a:pt x="3847" y="2560"/>
                </a:lnTo>
                <a:lnTo>
                  <a:pt x="3840" y="2616"/>
                </a:lnTo>
                <a:lnTo>
                  <a:pt x="3847" y="2616"/>
                </a:lnTo>
                <a:lnTo>
                  <a:pt x="3869" y="2600"/>
                </a:lnTo>
                <a:lnTo>
                  <a:pt x="3869" y="2552"/>
                </a:lnTo>
                <a:lnTo>
                  <a:pt x="3913" y="2568"/>
                </a:lnTo>
                <a:lnTo>
                  <a:pt x="3980" y="2504"/>
                </a:lnTo>
                <a:lnTo>
                  <a:pt x="3980" y="2336"/>
                </a:lnTo>
                <a:lnTo>
                  <a:pt x="3987" y="2272"/>
                </a:lnTo>
                <a:lnTo>
                  <a:pt x="3980" y="2216"/>
                </a:lnTo>
                <a:lnTo>
                  <a:pt x="3958" y="2144"/>
                </a:lnTo>
                <a:lnTo>
                  <a:pt x="3965" y="2064"/>
                </a:lnTo>
                <a:lnTo>
                  <a:pt x="3936" y="2024"/>
                </a:lnTo>
                <a:lnTo>
                  <a:pt x="3854" y="1896"/>
                </a:lnTo>
                <a:lnTo>
                  <a:pt x="3854" y="1864"/>
                </a:lnTo>
                <a:lnTo>
                  <a:pt x="3803" y="1792"/>
                </a:lnTo>
                <a:lnTo>
                  <a:pt x="3722" y="1760"/>
                </a:lnTo>
                <a:lnTo>
                  <a:pt x="3677" y="1792"/>
                </a:lnTo>
                <a:lnTo>
                  <a:pt x="3692" y="1816"/>
                </a:lnTo>
                <a:lnTo>
                  <a:pt x="3692" y="1848"/>
                </a:lnTo>
                <a:lnTo>
                  <a:pt x="3648" y="1832"/>
                </a:lnTo>
                <a:lnTo>
                  <a:pt x="3662" y="1864"/>
                </a:lnTo>
                <a:lnTo>
                  <a:pt x="3640" y="1872"/>
                </a:lnTo>
                <a:lnTo>
                  <a:pt x="3626" y="1824"/>
                </a:lnTo>
                <a:lnTo>
                  <a:pt x="3603" y="1848"/>
                </a:lnTo>
                <a:lnTo>
                  <a:pt x="3559" y="1848"/>
                </a:lnTo>
                <a:lnTo>
                  <a:pt x="3581" y="1744"/>
                </a:lnTo>
                <a:lnTo>
                  <a:pt x="3596" y="1600"/>
                </a:lnTo>
                <a:lnTo>
                  <a:pt x="3581" y="1560"/>
                </a:lnTo>
                <a:lnTo>
                  <a:pt x="3581" y="1464"/>
                </a:lnTo>
                <a:lnTo>
                  <a:pt x="3640" y="1384"/>
                </a:lnTo>
                <a:lnTo>
                  <a:pt x="3662" y="1384"/>
                </a:lnTo>
                <a:lnTo>
                  <a:pt x="3662" y="1360"/>
                </a:lnTo>
                <a:lnTo>
                  <a:pt x="3670" y="1352"/>
                </a:lnTo>
                <a:lnTo>
                  <a:pt x="3692" y="1320"/>
                </a:lnTo>
                <a:lnTo>
                  <a:pt x="3722" y="1312"/>
                </a:lnTo>
                <a:lnTo>
                  <a:pt x="3707" y="1288"/>
                </a:lnTo>
                <a:lnTo>
                  <a:pt x="3736" y="1248"/>
                </a:lnTo>
                <a:lnTo>
                  <a:pt x="3781" y="1224"/>
                </a:lnTo>
                <a:lnTo>
                  <a:pt x="3773" y="1264"/>
                </a:lnTo>
                <a:lnTo>
                  <a:pt x="3818" y="1224"/>
                </a:lnTo>
                <a:lnTo>
                  <a:pt x="3803" y="1184"/>
                </a:lnTo>
                <a:lnTo>
                  <a:pt x="3832" y="1176"/>
                </a:lnTo>
                <a:lnTo>
                  <a:pt x="3840" y="1152"/>
                </a:lnTo>
                <a:lnTo>
                  <a:pt x="3803" y="1136"/>
                </a:lnTo>
                <a:lnTo>
                  <a:pt x="3773" y="1048"/>
                </a:lnTo>
                <a:lnTo>
                  <a:pt x="3758" y="976"/>
                </a:lnTo>
                <a:lnTo>
                  <a:pt x="3795" y="928"/>
                </a:lnTo>
                <a:lnTo>
                  <a:pt x="3795" y="896"/>
                </a:lnTo>
                <a:lnTo>
                  <a:pt x="3832" y="944"/>
                </a:lnTo>
                <a:lnTo>
                  <a:pt x="3862" y="952"/>
                </a:lnTo>
                <a:lnTo>
                  <a:pt x="3847" y="856"/>
                </a:lnTo>
                <a:lnTo>
                  <a:pt x="3810" y="816"/>
                </a:lnTo>
                <a:lnTo>
                  <a:pt x="3803" y="816"/>
                </a:lnTo>
                <a:lnTo>
                  <a:pt x="3803" y="776"/>
                </a:lnTo>
                <a:lnTo>
                  <a:pt x="3832" y="760"/>
                </a:lnTo>
                <a:lnTo>
                  <a:pt x="3840" y="800"/>
                </a:lnTo>
                <a:lnTo>
                  <a:pt x="3906" y="856"/>
                </a:lnTo>
                <a:lnTo>
                  <a:pt x="3913" y="952"/>
                </a:lnTo>
                <a:lnTo>
                  <a:pt x="3958" y="1088"/>
                </a:lnTo>
                <a:lnTo>
                  <a:pt x="3958" y="1168"/>
                </a:lnTo>
                <a:lnTo>
                  <a:pt x="3980" y="1192"/>
                </a:lnTo>
                <a:lnTo>
                  <a:pt x="4024" y="1264"/>
                </a:lnTo>
                <a:lnTo>
                  <a:pt x="4046" y="1296"/>
                </a:lnTo>
                <a:lnTo>
                  <a:pt x="4216" y="1384"/>
                </a:lnTo>
                <a:lnTo>
                  <a:pt x="4268" y="1416"/>
                </a:lnTo>
                <a:lnTo>
                  <a:pt x="4290" y="1416"/>
                </a:lnTo>
                <a:lnTo>
                  <a:pt x="4268" y="1328"/>
                </a:lnTo>
                <a:lnTo>
                  <a:pt x="4231" y="1272"/>
                </a:lnTo>
                <a:lnTo>
                  <a:pt x="4238" y="1224"/>
                </a:lnTo>
                <a:lnTo>
                  <a:pt x="4201" y="1200"/>
                </a:lnTo>
                <a:lnTo>
                  <a:pt x="4179" y="1152"/>
                </a:lnTo>
                <a:lnTo>
                  <a:pt x="4209" y="1112"/>
                </a:lnTo>
                <a:lnTo>
                  <a:pt x="4142" y="1080"/>
                </a:lnTo>
                <a:lnTo>
                  <a:pt x="4120" y="1032"/>
                </a:lnTo>
                <a:lnTo>
                  <a:pt x="4142" y="1024"/>
                </a:lnTo>
                <a:lnTo>
                  <a:pt x="4120" y="992"/>
                </a:lnTo>
                <a:lnTo>
                  <a:pt x="4091" y="1000"/>
                </a:lnTo>
                <a:lnTo>
                  <a:pt x="4083" y="992"/>
                </a:lnTo>
                <a:lnTo>
                  <a:pt x="4061" y="960"/>
                </a:lnTo>
                <a:lnTo>
                  <a:pt x="4032" y="992"/>
                </a:lnTo>
                <a:lnTo>
                  <a:pt x="3958" y="880"/>
                </a:lnTo>
                <a:lnTo>
                  <a:pt x="3987" y="848"/>
                </a:lnTo>
                <a:lnTo>
                  <a:pt x="3965" y="808"/>
                </a:lnTo>
                <a:lnTo>
                  <a:pt x="3987" y="800"/>
                </a:lnTo>
                <a:lnTo>
                  <a:pt x="3973" y="768"/>
                </a:lnTo>
                <a:lnTo>
                  <a:pt x="3987" y="704"/>
                </a:lnTo>
                <a:lnTo>
                  <a:pt x="4046" y="688"/>
                </a:lnTo>
                <a:lnTo>
                  <a:pt x="4024" y="656"/>
                </a:lnTo>
                <a:lnTo>
                  <a:pt x="3980" y="504"/>
                </a:lnTo>
                <a:lnTo>
                  <a:pt x="3980" y="408"/>
                </a:lnTo>
                <a:lnTo>
                  <a:pt x="3995" y="376"/>
                </a:lnTo>
                <a:lnTo>
                  <a:pt x="3995" y="344"/>
                </a:lnTo>
                <a:lnTo>
                  <a:pt x="3958" y="344"/>
                </a:lnTo>
                <a:lnTo>
                  <a:pt x="3921" y="368"/>
                </a:lnTo>
                <a:lnTo>
                  <a:pt x="3884" y="352"/>
                </a:lnTo>
                <a:lnTo>
                  <a:pt x="3840" y="408"/>
                </a:lnTo>
                <a:lnTo>
                  <a:pt x="3825" y="384"/>
                </a:lnTo>
                <a:lnTo>
                  <a:pt x="3854" y="312"/>
                </a:lnTo>
                <a:lnTo>
                  <a:pt x="3832" y="280"/>
                </a:lnTo>
                <a:lnTo>
                  <a:pt x="3781" y="264"/>
                </a:lnTo>
                <a:lnTo>
                  <a:pt x="3781" y="240"/>
                </a:lnTo>
                <a:lnTo>
                  <a:pt x="3832" y="240"/>
                </a:lnTo>
                <a:lnTo>
                  <a:pt x="3847" y="176"/>
                </a:lnTo>
                <a:lnTo>
                  <a:pt x="3884" y="176"/>
                </a:lnTo>
                <a:lnTo>
                  <a:pt x="3899" y="152"/>
                </a:lnTo>
                <a:lnTo>
                  <a:pt x="3943" y="96"/>
                </a:lnTo>
                <a:lnTo>
                  <a:pt x="3899" y="96"/>
                </a:lnTo>
                <a:lnTo>
                  <a:pt x="3891" y="80"/>
                </a:lnTo>
                <a:lnTo>
                  <a:pt x="3854" y="80"/>
                </a:lnTo>
                <a:lnTo>
                  <a:pt x="3877" y="56"/>
                </a:lnTo>
                <a:lnTo>
                  <a:pt x="3832" y="0"/>
                </a:lnTo>
                <a:lnTo>
                  <a:pt x="3766" y="88"/>
                </a:lnTo>
                <a:lnTo>
                  <a:pt x="3795" y="88"/>
                </a:lnTo>
                <a:lnTo>
                  <a:pt x="3795" y="120"/>
                </a:lnTo>
                <a:lnTo>
                  <a:pt x="3722" y="120"/>
                </a:lnTo>
                <a:lnTo>
                  <a:pt x="3648" y="192"/>
                </a:lnTo>
                <a:lnTo>
                  <a:pt x="3530" y="280"/>
                </a:lnTo>
                <a:lnTo>
                  <a:pt x="3530" y="328"/>
                </a:lnTo>
                <a:lnTo>
                  <a:pt x="3478" y="384"/>
                </a:lnTo>
                <a:lnTo>
                  <a:pt x="3500" y="416"/>
                </a:lnTo>
                <a:lnTo>
                  <a:pt x="3544" y="424"/>
                </a:lnTo>
                <a:lnTo>
                  <a:pt x="3522" y="464"/>
                </a:lnTo>
                <a:lnTo>
                  <a:pt x="3478" y="472"/>
                </a:lnTo>
                <a:lnTo>
                  <a:pt x="3463" y="504"/>
                </a:lnTo>
                <a:lnTo>
                  <a:pt x="3426" y="560"/>
                </a:lnTo>
                <a:lnTo>
                  <a:pt x="3426" y="584"/>
                </a:lnTo>
                <a:lnTo>
                  <a:pt x="3434" y="624"/>
                </a:lnTo>
                <a:lnTo>
                  <a:pt x="3397" y="616"/>
                </a:lnTo>
                <a:lnTo>
                  <a:pt x="3374" y="624"/>
                </a:lnTo>
                <a:lnTo>
                  <a:pt x="3323" y="600"/>
                </a:lnTo>
                <a:lnTo>
                  <a:pt x="3264" y="664"/>
                </a:lnTo>
                <a:lnTo>
                  <a:pt x="3264" y="720"/>
                </a:lnTo>
                <a:lnTo>
                  <a:pt x="3190" y="720"/>
                </a:lnTo>
                <a:lnTo>
                  <a:pt x="3175" y="736"/>
                </a:lnTo>
                <a:lnTo>
                  <a:pt x="3146" y="736"/>
                </a:lnTo>
                <a:lnTo>
                  <a:pt x="3146" y="704"/>
                </a:lnTo>
                <a:lnTo>
                  <a:pt x="3094" y="736"/>
                </a:lnTo>
                <a:lnTo>
                  <a:pt x="3079" y="776"/>
                </a:lnTo>
                <a:lnTo>
                  <a:pt x="3050" y="760"/>
                </a:lnTo>
                <a:lnTo>
                  <a:pt x="2991" y="816"/>
                </a:lnTo>
                <a:lnTo>
                  <a:pt x="2976" y="856"/>
                </a:lnTo>
                <a:lnTo>
                  <a:pt x="3027" y="896"/>
                </a:lnTo>
                <a:lnTo>
                  <a:pt x="2954" y="944"/>
                </a:lnTo>
                <a:lnTo>
                  <a:pt x="2946" y="976"/>
                </a:lnTo>
                <a:lnTo>
                  <a:pt x="2902" y="984"/>
                </a:lnTo>
                <a:lnTo>
                  <a:pt x="2909" y="1056"/>
                </a:lnTo>
                <a:lnTo>
                  <a:pt x="2821" y="1016"/>
                </a:lnTo>
                <a:lnTo>
                  <a:pt x="2776" y="992"/>
                </a:lnTo>
                <a:lnTo>
                  <a:pt x="2799" y="936"/>
                </a:lnTo>
                <a:lnTo>
                  <a:pt x="2754" y="928"/>
                </a:lnTo>
                <a:lnTo>
                  <a:pt x="2725" y="944"/>
                </a:lnTo>
                <a:lnTo>
                  <a:pt x="2688" y="936"/>
                </a:lnTo>
                <a:lnTo>
                  <a:pt x="2688" y="976"/>
                </a:lnTo>
                <a:lnTo>
                  <a:pt x="2703" y="1016"/>
                </a:lnTo>
                <a:lnTo>
                  <a:pt x="2614" y="1032"/>
                </a:lnTo>
                <a:lnTo>
                  <a:pt x="2607" y="1000"/>
                </a:lnTo>
                <a:lnTo>
                  <a:pt x="2533" y="1048"/>
                </a:lnTo>
                <a:lnTo>
                  <a:pt x="2511" y="1024"/>
                </a:lnTo>
                <a:lnTo>
                  <a:pt x="2496" y="1048"/>
                </a:lnTo>
                <a:lnTo>
                  <a:pt x="2488" y="1040"/>
                </a:lnTo>
                <a:lnTo>
                  <a:pt x="2481" y="1016"/>
                </a:lnTo>
                <a:lnTo>
                  <a:pt x="2451" y="1048"/>
                </a:lnTo>
                <a:lnTo>
                  <a:pt x="2474" y="1064"/>
                </a:lnTo>
                <a:lnTo>
                  <a:pt x="2385" y="1128"/>
                </a:lnTo>
                <a:lnTo>
                  <a:pt x="2429" y="1040"/>
                </a:lnTo>
                <a:lnTo>
                  <a:pt x="2488" y="944"/>
                </a:lnTo>
                <a:lnTo>
                  <a:pt x="2474" y="904"/>
                </a:lnTo>
                <a:lnTo>
                  <a:pt x="2466" y="864"/>
                </a:lnTo>
                <a:lnTo>
                  <a:pt x="2392" y="856"/>
                </a:lnTo>
                <a:lnTo>
                  <a:pt x="2348" y="880"/>
                </a:lnTo>
                <a:lnTo>
                  <a:pt x="2355" y="840"/>
                </a:lnTo>
                <a:lnTo>
                  <a:pt x="2319" y="840"/>
                </a:lnTo>
                <a:lnTo>
                  <a:pt x="2341" y="808"/>
                </a:lnTo>
                <a:lnTo>
                  <a:pt x="2282" y="800"/>
                </a:lnTo>
                <a:lnTo>
                  <a:pt x="2259" y="848"/>
                </a:lnTo>
                <a:lnTo>
                  <a:pt x="2282" y="896"/>
                </a:lnTo>
                <a:lnTo>
                  <a:pt x="2237" y="896"/>
                </a:lnTo>
                <a:lnTo>
                  <a:pt x="2237" y="920"/>
                </a:lnTo>
                <a:lnTo>
                  <a:pt x="2193" y="960"/>
                </a:lnTo>
                <a:lnTo>
                  <a:pt x="2193" y="936"/>
                </a:lnTo>
                <a:lnTo>
                  <a:pt x="2163" y="936"/>
                </a:lnTo>
                <a:lnTo>
                  <a:pt x="2149" y="960"/>
                </a:lnTo>
                <a:lnTo>
                  <a:pt x="2082" y="976"/>
                </a:lnTo>
                <a:lnTo>
                  <a:pt x="2023" y="1040"/>
                </a:lnTo>
                <a:lnTo>
                  <a:pt x="2023" y="1112"/>
                </a:lnTo>
                <a:lnTo>
                  <a:pt x="1905" y="1112"/>
                </a:lnTo>
                <a:lnTo>
                  <a:pt x="1927" y="1176"/>
                </a:lnTo>
                <a:lnTo>
                  <a:pt x="1964" y="1240"/>
                </a:lnTo>
                <a:lnTo>
                  <a:pt x="1957" y="1336"/>
                </a:lnTo>
                <a:lnTo>
                  <a:pt x="1927" y="1344"/>
                </a:lnTo>
                <a:lnTo>
                  <a:pt x="1949" y="1320"/>
                </a:lnTo>
                <a:lnTo>
                  <a:pt x="1935" y="1296"/>
                </a:lnTo>
                <a:lnTo>
                  <a:pt x="1949" y="1248"/>
                </a:lnTo>
                <a:lnTo>
                  <a:pt x="1912" y="1216"/>
                </a:lnTo>
                <a:lnTo>
                  <a:pt x="1890" y="1176"/>
                </a:lnTo>
                <a:lnTo>
                  <a:pt x="1890" y="1152"/>
                </a:lnTo>
                <a:lnTo>
                  <a:pt x="1868" y="1160"/>
                </a:lnTo>
                <a:lnTo>
                  <a:pt x="1853" y="1168"/>
                </a:lnTo>
                <a:lnTo>
                  <a:pt x="1853" y="1224"/>
                </a:lnTo>
                <a:lnTo>
                  <a:pt x="1824" y="1208"/>
                </a:lnTo>
                <a:lnTo>
                  <a:pt x="1846" y="1248"/>
                </a:lnTo>
                <a:lnTo>
                  <a:pt x="1839" y="1264"/>
                </a:lnTo>
                <a:lnTo>
                  <a:pt x="1809" y="1248"/>
                </a:lnTo>
                <a:lnTo>
                  <a:pt x="1809" y="1208"/>
                </a:lnTo>
                <a:lnTo>
                  <a:pt x="1802" y="1136"/>
                </a:lnTo>
                <a:lnTo>
                  <a:pt x="1794" y="1192"/>
                </a:lnTo>
                <a:lnTo>
                  <a:pt x="1765" y="1216"/>
                </a:lnTo>
                <a:lnTo>
                  <a:pt x="1772" y="1272"/>
                </a:lnTo>
                <a:lnTo>
                  <a:pt x="1743" y="1344"/>
                </a:lnTo>
                <a:lnTo>
                  <a:pt x="1743" y="1376"/>
                </a:lnTo>
                <a:lnTo>
                  <a:pt x="1794" y="1384"/>
                </a:lnTo>
                <a:lnTo>
                  <a:pt x="1824" y="1432"/>
                </a:lnTo>
                <a:lnTo>
                  <a:pt x="1809" y="1480"/>
                </a:lnTo>
                <a:lnTo>
                  <a:pt x="1839" y="1512"/>
                </a:lnTo>
                <a:lnTo>
                  <a:pt x="1816" y="1520"/>
                </a:lnTo>
                <a:lnTo>
                  <a:pt x="1787" y="1480"/>
                </a:lnTo>
                <a:lnTo>
                  <a:pt x="1794" y="1456"/>
                </a:lnTo>
                <a:lnTo>
                  <a:pt x="1772" y="1408"/>
                </a:lnTo>
                <a:lnTo>
                  <a:pt x="1743" y="1416"/>
                </a:lnTo>
                <a:lnTo>
                  <a:pt x="1750" y="1464"/>
                </a:lnTo>
                <a:lnTo>
                  <a:pt x="1698" y="1528"/>
                </a:lnTo>
                <a:lnTo>
                  <a:pt x="1639" y="1560"/>
                </a:lnTo>
                <a:lnTo>
                  <a:pt x="1595" y="1520"/>
                </a:lnTo>
                <a:lnTo>
                  <a:pt x="1595" y="1496"/>
                </a:lnTo>
                <a:lnTo>
                  <a:pt x="1632" y="1520"/>
                </a:lnTo>
                <a:lnTo>
                  <a:pt x="1676" y="1488"/>
                </a:lnTo>
                <a:lnTo>
                  <a:pt x="1728" y="1432"/>
                </a:lnTo>
                <a:lnTo>
                  <a:pt x="1706" y="1368"/>
                </a:lnTo>
                <a:lnTo>
                  <a:pt x="1735" y="1272"/>
                </a:lnTo>
                <a:lnTo>
                  <a:pt x="1735" y="1200"/>
                </a:lnTo>
                <a:lnTo>
                  <a:pt x="1772" y="1152"/>
                </a:lnTo>
                <a:lnTo>
                  <a:pt x="1757" y="1120"/>
                </a:lnTo>
                <a:lnTo>
                  <a:pt x="1728" y="1120"/>
                </a:lnTo>
                <a:lnTo>
                  <a:pt x="1713" y="1104"/>
                </a:lnTo>
                <a:lnTo>
                  <a:pt x="1654" y="1184"/>
                </a:lnTo>
                <a:lnTo>
                  <a:pt x="1617" y="1192"/>
                </a:lnTo>
                <a:lnTo>
                  <a:pt x="1617" y="1272"/>
                </a:lnTo>
                <a:lnTo>
                  <a:pt x="1588" y="1272"/>
                </a:lnTo>
                <a:lnTo>
                  <a:pt x="1595" y="1304"/>
                </a:lnTo>
                <a:lnTo>
                  <a:pt x="1624" y="1376"/>
                </a:lnTo>
                <a:lnTo>
                  <a:pt x="1595" y="1392"/>
                </a:lnTo>
                <a:lnTo>
                  <a:pt x="1551" y="1320"/>
                </a:lnTo>
                <a:lnTo>
                  <a:pt x="1551" y="1288"/>
                </a:lnTo>
                <a:lnTo>
                  <a:pt x="1499" y="1240"/>
                </a:lnTo>
                <a:lnTo>
                  <a:pt x="1469" y="1240"/>
                </a:lnTo>
                <a:lnTo>
                  <a:pt x="1469" y="1192"/>
                </a:lnTo>
                <a:lnTo>
                  <a:pt x="1440" y="1168"/>
                </a:lnTo>
                <a:lnTo>
                  <a:pt x="1440" y="1200"/>
                </a:lnTo>
                <a:lnTo>
                  <a:pt x="1455" y="1248"/>
                </a:lnTo>
                <a:lnTo>
                  <a:pt x="1455" y="1288"/>
                </a:lnTo>
                <a:lnTo>
                  <a:pt x="1432" y="1304"/>
                </a:lnTo>
                <a:lnTo>
                  <a:pt x="1418" y="1328"/>
                </a:lnTo>
                <a:lnTo>
                  <a:pt x="1396" y="1312"/>
                </a:lnTo>
                <a:lnTo>
                  <a:pt x="1418" y="1296"/>
                </a:lnTo>
                <a:lnTo>
                  <a:pt x="1410" y="1264"/>
                </a:lnTo>
                <a:lnTo>
                  <a:pt x="1366" y="1272"/>
                </a:lnTo>
                <a:lnTo>
                  <a:pt x="1329" y="1256"/>
                </a:lnTo>
                <a:lnTo>
                  <a:pt x="1300" y="1272"/>
                </a:lnTo>
                <a:lnTo>
                  <a:pt x="1277" y="1248"/>
                </a:lnTo>
                <a:lnTo>
                  <a:pt x="1322" y="1240"/>
                </a:lnTo>
                <a:lnTo>
                  <a:pt x="1322" y="1216"/>
                </a:lnTo>
                <a:lnTo>
                  <a:pt x="1277" y="1208"/>
                </a:lnTo>
                <a:lnTo>
                  <a:pt x="1263" y="1232"/>
                </a:lnTo>
                <a:lnTo>
                  <a:pt x="1248" y="1216"/>
                </a:lnTo>
                <a:lnTo>
                  <a:pt x="1181" y="1208"/>
                </a:lnTo>
                <a:lnTo>
                  <a:pt x="1167" y="1224"/>
                </a:lnTo>
                <a:lnTo>
                  <a:pt x="1145" y="1208"/>
                </a:lnTo>
                <a:lnTo>
                  <a:pt x="1122" y="1240"/>
                </a:lnTo>
                <a:lnTo>
                  <a:pt x="1085" y="1224"/>
                </a:lnTo>
                <a:lnTo>
                  <a:pt x="1100" y="1176"/>
                </a:lnTo>
                <a:lnTo>
                  <a:pt x="1137" y="1184"/>
                </a:lnTo>
                <a:lnTo>
                  <a:pt x="1145" y="1128"/>
                </a:lnTo>
                <a:lnTo>
                  <a:pt x="1093" y="1072"/>
                </a:lnTo>
                <a:lnTo>
                  <a:pt x="1100" y="1128"/>
                </a:lnTo>
                <a:lnTo>
                  <a:pt x="1056" y="1160"/>
                </a:lnTo>
                <a:lnTo>
                  <a:pt x="1049" y="1208"/>
                </a:lnTo>
                <a:lnTo>
                  <a:pt x="1034" y="1216"/>
                </a:lnTo>
                <a:lnTo>
                  <a:pt x="1026" y="1224"/>
                </a:lnTo>
                <a:lnTo>
                  <a:pt x="997" y="1176"/>
                </a:lnTo>
                <a:lnTo>
                  <a:pt x="938" y="1176"/>
                </a:lnTo>
                <a:lnTo>
                  <a:pt x="901" y="1200"/>
                </a:lnTo>
                <a:lnTo>
                  <a:pt x="886" y="1240"/>
                </a:lnTo>
                <a:lnTo>
                  <a:pt x="857" y="1200"/>
                </a:lnTo>
                <a:lnTo>
                  <a:pt x="834" y="1152"/>
                </a:lnTo>
                <a:lnTo>
                  <a:pt x="812" y="1176"/>
                </a:lnTo>
                <a:lnTo>
                  <a:pt x="820" y="1224"/>
                </a:lnTo>
                <a:lnTo>
                  <a:pt x="775" y="1216"/>
                </a:lnTo>
                <a:lnTo>
                  <a:pt x="797" y="1192"/>
                </a:lnTo>
                <a:lnTo>
                  <a:pt x="783" y="1160"/>
                </a:lnTo>
                <a:lnTo>
                  <a:pt x="797" y="1104"/>
                </a:lnTo>
                <a:lnTo>
                  <a:pt x="842" y="1064"/>
                </a:lnTo>
                <a:lnTo>
                  <a:pt x="827" y="1008"/>
                </a:lnTo>
                <a:lnTo>
                  <a:pt x="834" y="1000"/>
                </a:lnTo>
                <a:lnTo>
                  <a:pt x="857" y="976"/>
                </a:lnTo>
                <a:lnTo>
                  <a:pt x="857" y="1024"/>
                </a:lnTo>
                <a:lnTo>
                  <a:pt x="923" y="1144"/>
                </a:lnTo>
                <a:lnTo>
                  <a:pt x="967" y="1152"/>
                </a:lnTo>
                <a:lnTo>
                  <a:pt x="1026" y="1088"/>
                </a:lnTo>
                <a:lnTo>
                  <a:pt x="1004" y="1000"/>
                </a:lnTo>
                <a:lnTo>
                  <a:pt x="997" y="920"/>
                </a:lnTo>
                <a:lnTo>
                  <a:pt x="960" y="872"/>
                </a:lnTo>
                <a:lnTo>
                  <a:pt x="989" y="864"/>
                </a:lnTo>
                <a:lnTo>
                  <a:pt x="960" y="832"/>
                </a:lnTo>
                <a:lnTo>
                  <a:pt x="938" y="808"/>
                </a:lnTo>
                <a:lnTo>
                  <a:pt x="916" y="808"/>
                </a:lnTo>
                <a:lnTo>
                  <a:pt x="871" y="816"/>
                </a:lnTo>
                <a:lnTo>
                  <a:pt x="834" y="848"/>
                </a:lnTo>
                <a:lnTo>
                  <a:pt x="849" y="888"/>
                </a:lnTo>
                <a:lnTo>
                  <a:pt x="797" y="904"/>
                </a:lnTo>
                <a:lnTo>
                  <a:pt x="775" y="936"/>
                </a:lnTo>
                <a:lnTo>
                  <a:pt x="753" y="976"/>
                </a:lnTo>
                <a:lnTo>
                  <a:pt x="709" y="992"/>
                </a:lnTo>
                <a:lnTo>
                  <a:pt x="694" y="1032"/>
                </a:lnTo>
                <a:lnTo>
                  <a:pt x="665" y="1072"/>
                </a:lnTo>
                <a:lnTo>
                  <a:pt x="642" y="1080"/>
                </a:lnTo>
                <a:lnTo>
                  <a:pt x="628" y="1152"/>
                </a:lnTo>
                <a:lnTo>
                  <a:pt x="524" y="1160"/>
                </a:lnTo>
                <a:lnTo>
                  <a:pt x="480" y="1168"/>
                </a:lnTo>
                <a:lnTo>
                  <a:pt x="480" y="1200"/>
                </a:lnTo>
                <a:lnTo>
                  <a:pt x="473" y="1248"/>
                </a:lnTo>
                <a:lnTo>
                  <a:pt x="450" y="1208"/>
                </a:lnTo>
                <a:lnTo>
                  <a:pt x="414" y="1200"/>
                </a:lnTo>
                <a:lnTo>
                  <a:pt x="391" y="1224"/>
                </a:lnTo>
                <a:lnTo>
                  <a:pt x="369" y="1216"/>
                </a:lnTo>
                <a:lnTo>
                  <a:pt x="332" y="1264"/>
                </a:lnTo>
                <a:lnTo>
                  <a:pt x="310" y="1272"/>
                </a:lnTo>
                <a:lnTo>
                  <a:pt x="303" y="1296"/>
                </a:lnTo>
                <a:lnTo>
                  <a:pt x="288" y="1304"/>
                </a:lnTo>
                <a:lnTo>
                  <a:pt x="288" y="1328"/>
                </a:lnTo>
                <a:lnTo>
                  <a:pt x="258" y="1352"/>
                </a:lnTo>
                <a:lnTo>
                  <a:pt x="258" y="1360"/>
                </a:lnTo>
                <a:lnTo>
                  <a:pt x="281" y="1392"/>
                </a:lnTo>
                <a:lnTo>
                  <a:pt x="273" y="1408"/>
                </a:lnTo>
                <a:lnTo>
                  <a:pt x="288" y="1416"/>
                </a:lnTo>
                <a:lnTo>
                  <a:pt x="303" y="1456"/>
                </a:lnTo>
                <a:lnTo>
                  <a:pt x="273" y="1480"/>
                </a:lnTo>
                <a:lnTo>
                  <a:pt x="251" y="1480"/>
                </a:lnTo>
                <a:lnTo>
                  <a:pt x="244" y="1544"/>
                </a:lnTo>
                <a:lnTo>
                  <a:pt x="229" y="1560"/>
                </a:lnTo>
                <a:lnTo>
                  <a:pt x="244" y="1600"/>
                </a:lnTo>
              </a:path>
            </a:pathLst>
          </a:custGeom>
          <a:solidFill>
            <a:srgbClr val="FFCC99"/>
          </a:solidFill>
          <a:ln w="12700" cap="rnd" cmpd="sng">
            <a:noFill/>
            <a:prstDash val="solid"/>
            <a:round/>
            <a:headEnd type="none" w="sm" len="sm"/>
            <a:tailEnd type="none" w="sm" len="sm"/>
          </a:ln>
          <a:effectLst/>
        </p:spPr>
        <p:txBody>
          <a:bodyPr/>
          <a:lstStyle/>
          <a:p>
            <a:endParaRPr lang="ru-RU"/>
          </a:p>
        </p:txBody>
      </p:sp>
      <p:sp>
        <p:nvSpPr>
          <p:cNvPr id="3075" name="Text Box 3"/>
          <p:cNvSpPr txBox="1">
            <a:spLocks noChangeArrowheads="1"/>
          </p:cNvSpPr>
          <p:nvPr/>
        </p:nvSpPr>
        <p:spPr bwMode="auto">
          <a:xfrm>
            <a:off x="838200" y="2971801"/>
            <a:ext cx="7848600" cy="3323987"/>
          </a:xfrm>
          <a:prstGeom prst="rect">
            <a:avLst/>
          </a:prstGeom>
          <a:noFill/>
          <a:ln w="12700">
            <a:noFill/>
            <a:miter lim="800000"/>
            <a:headEnd type="none" w="sm" len="sm"/>
            <a:tailEnd type="none" w="sm" len="sm"/>
          </a:ln>
          <a:effectLst/>
        </p:spPr>
        <p:txBody>
          <a:bodyPr wrap="square">
            <a:spAutoFit/>
          </a:bodyPr>
          <a:lstStyle/>
          <a:p>
            <a:pPr algn="ctr">
              <a:spcBef>
                <a:spcPct val="50000"/>
              </a:spcBef>
            </a:pPr>
            <a:r>
              <a:rPr lang="ru-RU" sz="2800" b="1" i="1" dirty="0" smtClean="0">
                <a:solidFill>
                  <a:srgbClr val="660033"/>
                </a:solidFill>
                <a:latin typeface="AG_Benguiat" pitchFamily="34" charset="0"/>
              </a:rPr>
              <a:t>ТЕМА</a:t>
            </a:r>
            <a:r>
              <a:rPr lang="en-US" sz="2800" b="1" i="1" dirty="0" smtClean="0">
                <a:solidFill>
                  <a:srgbClr val="660033"/>
                </a:solidFill>
                <a:latin typeface="AG_Benguiat" pitchFamily="34" charset="0"/>
              </a:rPr>
              <a:t>: </a:t>
            </a:r>
            <a:r>
              <a:rPr lang="ru-RU" sz="2800" b="1" i="1" dirty="0" smtClean="0">
                <a:solidFill>
                  <a:srgbClr val="660033"/>
                </a:solidFill>
                <a:latin typeface="AG_Benguiat" pitchFamily="34" charset="0"/>
              </a:rPr>
              <a:t>УПРАВЛЕНИЕ ТЕПЛОВЫМИ ЭЛЕКТРОСТАНЦИЯМИ</a:t>
            </a:r>
          </a:p>
          <a:p>
            <a:pPr algn="ctr">
              <a:spcBef>
                <a:spcPct val="50000"/>
              </a:spcBef>
            </a:pPr>
            <a:endParaRPr lang="ru-RU" sz="2800" b="1" i="1" dirty="0">
              <a:solidFill>
                <a:srgbClr val="660033"/>
              </a:solidFill>
              <a:latin typeface="AG_Benguiat" pitchFamily="34" charset="0"/>
            </a:endParaRPr>
          </a:p>
          <a:p>
            <a:pPr>
              <a:lnSpc>
                <a:spcPct val="50000"/>
              </a:lnSpc>
              <a:spcBef>
                <a:spcPct val="50000"/>
              </a:spcBef>
            </a:pPr>
            <a:r>
              <a:rPr lang="ru-RU" sz="1600" dirty="0" smtClean="0">
                <a:solidFill>
                  <a:srgbClr val="660033"/>
                </a:solidFill>
                <a:latin typeface="AG_Benguiat" pitchFamily="34" charset="0"/>
              </a:rPr>
              <a:t>Ульянкин Петр Николаевич</a:t>
            </a:r>
          </a:p>
          <a:p>
            <a:pPr>
              <a:lnSpc>
                <a:spcPct val="50000"/>
              </a:lnSpc>
              <a:spcBef>
                <a:spcPct val="50000"/>
              </a:spcBef>
            </a:pPr>
            <a:r>
              <a:rPr lang="ru-RU" sz="1600" dirty="0" smtClean="0">
                <a:solidFill>
                  <a:srgbClr val="660033"/>
                </a:solidFill>
                <a:latin typeface="AG_Benguiat" pitchFamily="34" charset="0"/>
              </a:rPr>
              <a:t> </a:t>
            </a:r>
            <a:r>
              <a:rPr lang="ru-RU" sz="1600" dirty="0" err="1" smtClean="0">
                <a:solidFill>
                  <a:srgbClr val="660033"/>
                </a:solidFill>
                <a:latin typeface="AG_Benguiat" pitchFamily="34" charset="0"/>
              </a:rPr>
              <a:t>к.э.н</a:t>
            </a:r>
            <a:r>
              <a:rPr lang="ru-RU" sz="1600" dirty="0" smtClean="0">
                <a:solidFill>
                  <a:srgbClr val="660033"/>
                </a:solidFill>
                <a:latin typeface="AG_Benguiat" pitchFamily="34" charset="0"/>
              </a:rPr>
              <a:t>., доцент</a:t>
            </a:r>
          </a:p>
          <a:p>
            <a:pPr>
              <a:lnSpc>
                <a:spcPct val="50000"/>
              </a:lnSpc>
              <a:spcBef>
                <a:spcPct val="50000"/>
              </a:spcBef>
            </a:pPr>
            <a:r>
              <a:rPr lang="ru-RU" sz="1600" dirty="0" smtClean="0">
                <a:solidFill>
                  <a:srgbClr val="660033"/>
                </a:solidFill>
                <a:latin typeface="AG_Benguiat" pitchFamily="34" charset="0"/>
              </a:rPr>
              <a:t>Кафедра экономики и предпринимательства КГТУ</a:t>
            </a:r>
          </a:p>
          <a:p>
            <a:pPr>
              <a:lnSpc>
                <a:spcPct val="50000"/>
              </a:lnSpc>
              <a:spcBef>
                <a:spcPct val="50000"/>
              </a:spcBef>
            </a:pPr>
            <a:endParaRPr lang="ru-RU" sz="1600" dirty="0">
              <a:solidFill>
                <a:srgbClr val="660033"/>
              </a:solidFill>
              <a:latin typeface="AG_Benguiat" pitchFamily="34" charset="0"/>
            </a:endParaRPr>
          </a:p>
          <a:p>
            <a:pPr>
              <a:lnSpc>
                <a:spcPct val="50000"/>
              </a:lnSpc>
              <a:spcBef>
                <a:spcPct val="50000"/>
              </a:spcBef>
            </a:pPr>
            <a:endParaRPr lang="ru-RU" sz="1600" dirty="0" smtClean="0">
              <a:solidFill>
                <a:srgbClr val="660033"/>
              </a:solidFill>
              <a:latin typeface="AG_Benguiat" pitchFamily="34" charset="0"/>
            </a:endParaRPr>
          </a:p>
          <a:p>
            <a:pPr>
              <a:lnSpc>
                <a:spcPct val="50000"/>
              </a:lnSpc>
              <a:spcBef>
                <a:spcPct val="50000"/>
              </a:spcBef>
            </a:pPr>
            <a:r>
              <a:rPr lang="en-US" sz="1600" dirty="0">
                <a:solidFill>
                  <a:srgbClr val="660033"/>
                </a:solidFill>
                <a:latin typeface="AG_Benguiat" pitchFamily="34" charset="0"/>
              </a:rPr>
              <a:t>e</a:t>
            </a:r>
            <a:r>
              <a:rPr lang="en-US" sz="1600" dirty="0" smtClean="0">
                <a:solidFill>
                  <a:srgbClr val="660033"/>
                </a:solidFill>
                <a:latin typeface="AG_Benguiat" pitchFamily="34" charset="0"/>
              </a:rPr>
              <a:t>-mail: </a:t>
            </a:r>
            <a:r>
              <a:rPr lang="en-US" sz="1600" dirty="0" smtClean="0">
                <a:solidFill>
                  <a:srgbClr val="CC6600"/>
                </a:solidFill>
                <a:latin typeface="AG_Benguiat" pitchFamily="34" charset="0"/>
                <a:hlinkClick r:id="rId3"/>
              </a:rPr>
              <a:t>upn@cdo-kgtu.ru</a:t>
            </a:r>
            <a:endParaRPr lang="en-US" sz="1600" dirty="0" smtClean="0">
              <a:solidFill>
                <a:srgbClr val="CC6600"/>
              </a:solidFill>
              <a:latin typeface="AG_Benguiat" pitchFamily="34" charset="0"/>
            </a:endParaRPr>
          </a:p>
          <a:p>
            <a:pPr>
              <a:lnSpc>
                <a:spcPct val="50000"/>
              </a:lnSpc>
              <a:spcBef>
                <a:spcPct val="50000"/>
              </a:spcBef>
            </a:pPr>
            <a:r>
              <a:rPr lang="ru-RU" sz="1600" dirty="0" smtClean="0">
                <a:solidFill>
                  <a:srgbClr val="660033"/>
                </a:solidFill>
                <a:latin typeface="AG_Benguiat" pitchFamily="34" charset="0"/>
              </a:rPr>
              <a:t>тел</a:t>
            </a:r>
            <a:r>
              <a:rPr lang="en-US" sz="1600" dirty="0" smtClean="0">
                <a:solidFill>
                  <a:srgbClr val="660033"/>
                </a:solidFill>
                <a:latin typeface="AG_Benguiat" pitchFamily="34" charset="0"/>
              </a:rPr>
              <a:t>:</a:t>
            </a:r>
            <a:r>
              <a:rPr lang="ru-RU" sz="1600" dirty="0" smtClean="0">
                <a:solidFill>
                  <a:srgbClr val="660033"/>
                </a:solidFill>
                <a:latin typeface="AG_Benguiat" pitchFamily="34" charset="0"/>
              </a:rPr>
              <a:t> (4012) 44-19-10</a:t>
            </a:r>
            <a:r>
              <a:rPr lang="en-US" sz="1600" dirty="0" smtClean="0">
                <a:solidFill>
                  <a:srgbClr val="660033"/>
                </a:solidFill>
                <a:latin typeface="AG_Benguiat" pitchFamily="34" charset="0"/>
              </a:rPr>
              <a:t> </a:t>
            </a:r>
            <a:endParaRPr lang="ru-RU" sz="1600" dirty="0" smtClean="0">
              <a:solidFill>
                <a:srgbClr val="660033"/>
              </a:solidFill>
              <a:latin typeface="AG_Benguiat" pitchFamily="34" charset="0"/>
            </a:endParaRPr>
          </a:p>
        </p:txBody>
      </p:sp>
      <p:graphicFrame>
        <p:nvGraphicFramePr>
          <p:cNvPr id="7" name="Таблица 6"/>
          <p:cNvGraphicFramePr>
            <a:graphicFrameLocks noGrp="1"/>
          </p:cNvGraphicFramePr>
          <p:nvPr/>
        </p:nvGraphicFramePr>
        <p:xfrm>
          <a:off x="428596" y="285728"/>
          <a:ext cx="8572560" cy="396240"/>
        </p:xfrm>
        <a:graphic>
          <a:graphicData uri="http://schemas.openxmlformats.org/drawingml/2006/table">
            <a:tbl>
              <a:tblPr firstRow="1" bandRow="1">
                <a:tableStyleId>{5C22544A-7EE6-4342-B048-85BDC9FD1C3A}</a:tableStyleId>
              </a:tblPr>
              <a:tblGrid>
                <a:gridCol w="8572560"/>
              </a:tblGrid>
              <a:tr h="370840">
                <a:tc>
                  <a:txBody>
                    <a:bodyPr/>
                    <a:lstStyle/>
                    <a:p>
                      <a:r>
                        <a:rPr lang="ru-RU" dirty="0" smtClean="0">
                          <a:solidFill>
                            <a:srgbClr val="FF0000"/>
                          </a:solidFill>
                        </a:rPr>
                        <a:t>        </a:t>
                      </a:r>
                      <a:r>
                        <a:rPr lang="ru-RU" sz="2000" dirty="0" smtClean="0">
                          <a:solidFill>
                            <a:srgbClr val="660033"/>
                          </a:solidFill>
                        </a:rPr>
                        <a:t>Калининградский</a:t>
                      </a:r>
                      <a:r>
                        <a:rPr lang="ru-RU" sz="2000" baseline="0" dirty="0" smtClean="0">
                          <a:solidFill>
                            <a:srgbClr val="660033"/>
                          </a:solidFill>
                        </a:rPr>
                        <a:t> государственный технический университет</a:t>
                      </a:r>
                      <a:endParaRPr lang="ru-RU" sz="2000" dirty="0">
                        <a:solidFill>
                          <a:srgbClr val="660033"/>
                        </a:solidFill>
                      </a:endParaRPr>
                    </a:p>
                  </a:txBody>
                  <a:tcPr>
                    <a:noFill/>
                  </a:tcPr>
                </a:tc>
              </a:tr>
            </a:tbl>
          </a:graphicData>
        </a:graphic>
      </p:graphicFrame>
      <p:graphicFrame>
        <p:nvGraphicFramePr>
          <p:cNvPr id="8" name="Таблица 7"/>
          <p:cNvGraphicFramePr>
            <a:graphicFrameLocks noGrp="1"/>
          </p:cNvGraphicFramePr>
          <p:nvPr/>
        </p:nvGraphicFramePr>
        <p:xfrm>
          <a:off x="571440" y="1142984"/>
          <a:ext cx="8572560" cy="1615440"/>
        </p:xfrm>
        <a:graphic>
          <a:graphicData uri="http://schemas.openxmlformats.org/drawingml/2006/table">
            <a:tbl>
              <a:tblPr firstRow="1" bandRow="1">
                <a:tableStyleId>{5C22544A-7EE6-4342-B048-85BDC9FD1C3A}</a:tableStyleId>
              </a:tblPr>
              <a:tblGrid>
                <a:gridCol w="8572560"/>
              </a:tblGrid>
              <a:tr h="370840">
                <a:tc>
                  <a:txBody>
                    <a:bodyPr/>
                    <a:lstStyle/>
                    <a:p>
                      <a:pPr algn="ctr"/>
                      <a:r>
                        <a:rPr lang="ru-RU" dirty="0" smtClean="0">
                          <a:solidFill>
                            <a:srgbClr val="FF0000"/>
                          </a:solidFill>
                        </a:rPr>
                        <a:t>        </a:t>
                      </a:r>
                      <a:r>
                        <a:rPr lang="ru-RU" sz="2000" dirty="0" smtClean="0">
                          <a:solidFill>
                            <a:srgbClr val="660033"/>
                          </a:solidFill>
                        </a:rPr>
                        <a:t>Институт экономики и менеджмента</a:t>
                      </a:r>
                    </a:p>
                    <a:p>
                      <a:pPr algn="ctr"/>
                      <a:endParaRPr lang="ru-RU" sz="2000" dirty="0" smtClean="0">
                        <a:solidFill>
                          <a:srgbClr val="660033"/>
                        </a:solidFill>
                      </a:endParaRPr>
                    </a:p>
                    <a:p>
                      <a:pPr marL="0" marR="0" indent="0" algn="ctr" defTabSz="914400" rtl="0" eaLnBrk="1" fontAlgn="auto" latinLnBrk="0" hangingPunct="1">
                        <a:lnSpc>
                          <a:spcPct val="100000"/>
                        </a:lnSpc>
                        <a:spcBef>
                          <a:spcPts val="0"/>
                        </a:spcBef>
                        <a:spcAft>
                          <a:spcPts val="0"/>
                        </a:spcAft>
                        <a:buClrTx/>
                        <a:buSzTx/>
                        <a:buFontTx/>
                        <a:buNone/>
                        <a:tabLst/>
                        <a:defRPr/>
                      </a:pPr>
                      <a:r>
                        <a:rPr lang="ru-RU" sz="2000" b="0" dirty="0" smtClean="0">
                          <a:solidFill>
                            <a:srgbClr val="660033"/>
                          </a:solidFill>
                          <a:effectLst/>
                          <a:latin typeface="Arial" charset="0"/>
                        </a:rPr>
                        <a:t>Центр дистанционного образования по экономическим специальностям</a:t>
                      </a:r>
                    </a:p>
                    <a:p>
                      <a:pPr algn="ctr"/>
                      <a:endParaRPr lang="ru-RU" sz="2000" dirty="0">
                        <a:solidFill>
                          <a:srgbClr val="660033"/>
                        </a:solidFill>
                      </a:endParaRPr>
                    </a:p>
                  </a:txBody>
                  <a:tcPr>
                    <a:noFill/>
                  </a:tcPr>
                </a:tc>
              </a:tr>
            </a:tbl>
          </a:graphicData>
        </a:graphic>
      </p:graphicFrame>
    </p:spTree>
  </p:cSld>
  <p:clrMapOvr>
    <a:masterClrMapping/>
  </p:clrMapOvr>
  <p:transition>
    <p:random/>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Схема 4"/>
          <p:cNvGraphicFramePr/>
          <p:nvPr/>
        </p:nvGraphicFramePr>
        <p:xfrm>
          <a:off x="642910" y="1397000"/>
          <a:ext cx="7858180" cy="460376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7" name="Схема 6"/>
          <p:cNvGraphicFramePr/>
          <p:nvPr/>
        </p:nvGraphicFramePr>
        <p:xfrm>
          <a:off x="1285852" y="357166"/>
          <a:ext cx="6096000" cy="500066"/>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Схема 4"/>
          <p:cNvGraphicFramePr/>
          <p:nvPr/>
        </p:nvGraphicFramePr>
        <p:xfrm>
          <a:off x="500034" y="214290"/>
          <a:ext cx="8286808" cy="71438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cxnSp>
        <p:nvCxnSpPr>
          <p:cNvPr id="13" name="Прямая соединительная линия 12"/>
          <p:cNvCxnSpPr/>
          <p:nvPr/>
        </p:nvCxnSpPr>
        <p:spPr>
          <a:xfrm rot="5400000">
            <a:off x="2536017" y="4250537"/>
            <a:ext cx="214314" cy="142876"/>
          </a:xfrm>
          <a:prstGeom prst="line">
            <a:avLst/>
          </a:prstGeom>
          <a:ln>
            <a:solidFill>
              <a:schemeClr val="accent1">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8" name="Прямоугольник 7"/>
          <p:cNvSpPr/>
          <p:nvPr/>
        </p:nvSpPr>
        <p:spPr>
          <a:xfrm>
            <a:off x="500034" y="928670"/>
            <a:ext cx="8143932" cy="6001643"/>
          </a:xfrm>
          <a:prstGeom prst="rect">
            <a:avLst/>
          </a:prstGeom>
        </p:spPr>
        <p:txBody>
          <a:bodyPr wrap="square">
            <a:spAutoFit/>
          </a:bodyPr>
          <a:lstStyle/>
          <a:p>
            <a:r>
              <a:rPr lang="ru-RU" sz="1600" dirty="0" smtClean="0">
                <a:solidFill>
                  <a:srgbClr val="CC6600"/>
                </a:solidFill>
              </a:rPr>
              <a:t>Основной структурной единицей на большинстве электростанций считается </a:t>
            </a:r>
            <a:r>
              <a:rPr lang="ru-RU" sz="1600" u="sng" dirty="0" smtClean="0">
                <a:solidFill>
                  <a:srgbClr val="7030A0"/>
                </a:solidFill>
              </a:rPr>
              <a:t>цех</a:t>
            </a:r>
            <a:endParaRPr lang="ru-RU" sz="1600" u="sng" dirty="0" smtClean="0">
              <a:solidFill>
                <a:srgbClr val="7030A0"/>
              </a:solidFill>
            </a:endParaRPr>
          </a:p>
          <a:p>
            <a:endParaRPr lang="ru-RU" sz="1600" dirty="0" smtClean="0">
              <a:solidFill>
                <a:srgbClr val="CC6600"/>
              </a:solidFill>
            </a:endParaRPr>
          </a:p>
          <a:p>
            <a:r>
              <a:rPr lang="ru-RU" sz="1600" dirty="0" smtClean="0">
                <a:solidFill>
                  <a:srgbClr val="CC6600"/>
                </a:solidFill>
              </a:rPr>
              <a:t> </a:t>
            </a:r>
            <a:r>
              <a:rPr lang="ru-RU" sz="1600" dirty="0" smtClean="0">
                <a:solidFill>
                  <a:srgbClr val="CC6600"/>
                </a:solidFill>
              </a:rPr>
              <a:t>На ТЭС различают </a:t>
            </a:r>
            <a:r>
              <a:rPr lang="ru-RU" sz="1600" dirty="0" smtClean="0">
                <a:solidFill>
                  <a:srgbClr val="7030A0"/>
                </a:solidFill>
              </a:rPr>
              <a:t>цеха основного </a:t>
            </a:r>
            <a:r>
              <a:rPr lang="ru-RU" sz="1600" dirty="0" smtClean="0">
                <a:solidFill>
                  <a:srgbClr val="CC6600"/>
                </a:solidFill>
              </a:rPr>
              <a:t>и </a:t>
            </a:r>
            <a:r>
              <a:rPr lang="ru-RU" sz="1600" dirty="0" smtClean="0">
                <a:solidFill>
                  <a:srgbClr val="7030A0"/>
                </a:solidFill>
              </a:rPr>
              <a:t>вспомогательного производства, </a:t>
            </a:r>
            <a:r>
              <a:rPr lang="ru-RU" sz="1600" dirty="0" smtClean="0">
                <a:solidFill>
                  <a:srgbClr val="CC6600"/>
                </a:solidFill>
              </a:rPr>
              <a:t>а также </a:t>
            </a:r>
            <a:r>
              <a:rPr lang="ru-RU" sz="1600" dirty="0" smtClean="0">
                <a:solidFill>
                  <a:srgbClr val="7030A0"/>
                </a:solidFill>
              </a:rPr>
              <a:t>непромышленных хозяйств</a:t>
            </a:r>
            <a:r>
              <a:rPr lang="ru-RU" sz="1600" dirty="0" smtClean="0">
                <a:solidFill>
                  <a:srgbClr val="CC6600"/>
                </a:solidFill>
              </a:rPr>
              <a:t>. </a:t>
            </a:r>
            <a:endParaRPr lang="ru-RU" sz="1600" dirty="0" smtClean="0">
              <a:solidFill>
                <a:srgbClr val="CC6600"/>
              </a:solidFill>
            </a:endParaRPr>
          </a:p>
          <a:p>
            <a:endParaRPr lang="ru-RU" sz="1600" dirty="0" smtClean="0">
              <a:solidFill>
                <a:srgbClr val="CC6600"/>
              </a:solidFill>
            </a:endParaRPr>
          </a:p>
          <a:p>
            <a:r>
              <a:rPr lang="ru-RU" sz="1600" dirty="0" smtClean="0">
                <a:solidFill>
                  <a:srgbClr val="CC6600"/>
                </a:solidFill>
              </a:rPr>
              <a:t>Под </a:t>
            </a:r>
            <a:r>
              <a:rPr lang="ru-RU" sz="1600" u="sng" dirty="0" smtClean="0">
                <a:solidFill>
                  <a:srgbClr val="7030A0"/>
                </a:solidFill>
              </a:rPr>
              <a:t>цехами основного производства </a:t>
            </a:r>
            <a:r>
              <a:rPr lang="ru-RU" sz="1600" dirty="0" smtClean="0">
                <a:solidFill>
                  <a:srgbClr val="CC6600"/>
                </a:solidFill>
              </a:rPr>
              <a:t>понимают такие, где производят продукцию, для выпуска которой создано </a:t>
            </a:r>
            <a:r>
              <a:rPr lang="ru-RU" sz="1600" dirty="0" smtClean="0">
                <a:solidFill>
                  <a:srgbClr val="CC6600"/>
                </a:solidFill>
              </a:rPr>
              <a:t>предприятие. </a:t>
            </a:r>
          </a:p>
          <a:p>
            <a:endParaRPr lang="ru-RU" sz="1600" dirty="0" smtClean="0">
              <a:solidFill>
                <a:srgbClr val="CC6600"/>
              </a:solidFill>
            </a:endParaRPr>
          </a:p>
          <a:p>
            <a:r>
              <a:rPr lang="ru-RU" sz="1600" dirty="0" smtClean="0">
                <a:solidFill>
                  <a:srgbClr val="CC6600"/>
                </a:solidFill>
              </a:rPr>
              <a:t>На </a:t>
            </a:r>
            <a:r>
              <a:rPr lang="ru-RU" sz="1600" dirty="0" smtClean="0">
                <a:solidFill>
                  <a:srgbClr val="CC6600"/>
                </a:solidFill>
              </a:rPr>
              <a:t>ТЭС основными считаются цеха, с производственными процессами по превращению химической энергии топлива в тепловую и электрическую энергию</a:t>
            </a:r>
            <a:r>
              <a:rPr lang="ru-RU" sz="1600" dirty="0" smtClean="0">
                <a:solidFill>
                  <a:srgbClr val="CC6600"/>
                </a:solidFill>
              </a:rPr>
              <a:t>.</a:t>
            </a:r>
          </a:p>
          <a:p>
            <a:endParaRPr lang="ru-RU" sz="1600" dirty="0" smtClean="0">
              <a:solidFill>
                <a:srgbClr val="CC6600"/>
              </a:solidFill>
            </a:endParaRPr>
          </a:p>
          <a:p>
            <a:r>
              <a:rPr lang="ru-RU" sz="1600" u="sng" dirty="0" smtClean="0">
                <a:solidFill>
                  <a:srgbClr val="7030A0"/>
                </a:solidFill>
              </a:rPr>
              <a:t>Цехами вспомогательного производства </a:t>
            </a:r>
            <a:r>
              <a:rPr lang="ru-RU" sz="1600" dirty="0" smtClean="0">
                <a:solidFill>
                  <a:srgbClr val="CC6600"/>
                </a:solidFill>
              </a:rPr>
              <a:t>промышленных предприятий в том числе и электростанций являются цеха, непосредственно не связанные с изготовлением основной продукции предприятия; они обслуживают основное производство, способствуют выпуску продукции, обеспечивают основному производству необходимые условия для нормальной работы. Эти цеха осуществляют ремонт оборудования, снабжение материалами, инструментом, приспособлениями, запасными частями, водой (промышленной), различными видами энергии, транспортом и т.п</a:t>
            </a:r>
            <a:r>
              <a:rPr lang="ru-RU" sz="1600" dirty="0" smtClean="0">
                <a:solidFill>
                  <a:srgbClr val="CC6600"/>
                </a:solidFill>
              </a:rPr>
              <a:t>.</a:t>
            </a:r>
          </a:p>
          <a:p>
            <a:endParaRPr lang="ru-RU" sz="1600" dirty="0" smtClean="0">
              <a:solidFill>
                <a:srgbClr val="CC6600"/>
              </a:solidFill>
            </a:endParaRPr>
          </a:p>
          <a:p>
            <a:r>
              <a:rPr lang="ru-RU" sz="1600" u="sng" dirty="0" smtClean="0">
                <a:solidFill>
                  <a:srgbClr val="7030A0"/>
                </a:solidFill>
              </a:rPr>
              <a:t>К непромышленным </a:t>
            </a:r>
            <a:r>
              <a:rPr lang="ru-RU" sz="1600" dirty="0" smtClean="0">
                <a:solidFill>
                  <a:srgbClr val="CC6600"/>
                </a:solidFill>
              </a:rPr>
              <a:t>относятся хозяйства, продукция и услуги которых не относятся к основной деятельности предприятия. В их функции входит обеспечение и обслуживание бытовых нужд персонала предприятия (жилищные хозяйства, детские учреждения и т.п</a:t>
            </a:r>
            <a:r>
              <a:rPr lang="ru-RU" sz="1600" dirty="0" smtClean="0">
                <a:solidFill>
                  <a:srgbClr val="CC6600"/>
                </a:solidFill>
              </a:rPr>
              <a:t>.).</a:t>
            </a:r>
            <a:endParaRPr lang="ru-RU" sz="1600" dirty="0">
              <a:solidFill>
                <a:srgbClr val="CC6600"/>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Прямоугольник 5"/>
          <p:cNvSpPr/>
          <p:nvPr/>
        </p:nvSpPr>
        <p:spPr>
          <a:xfrm>
            <a:off x="357158" y="335846"/>
            <a:ext cx="8501122" cy="1323439"/>
          </a:xfrm>
          <a:prstGeom prst="rect">
            <a:avLst/>
          </a:prstGeom>
        </p:spPr>
        <p:txBody>
          <a:bodyPr wrap="square">
            <a:spAutoFit/>
          </a:bodyPr>
          <a:lstStyle/>
          <a:p>
            <a:r>
              <a:rPr lang="ru-RU" sz="1600" dirty="0" smtClean="0">
                <a:solidFill>
                  <a:srgbClr val="CC6600"/>
                </a:solidFill>
              </a:rPr>
              <a:t>Производственные структуры ТЭС определяются соотношением мощности основных агрегатов (турбоагрегатов, паровых котлов, трансформаторов) и технологическими связями между ними. Решающим при определении структуры управления является соотношение мощностей и связи между турбинами и котельными агрегатами</a:t>
            </a:r>
            <a:r>
              <a:rPr lang="ru-RU" sz="1600" dirty="0" smtClean="0">
                <a:solidFill>
                  <a:srgbClr val="CC6600"/>
                </a:solidFill>
              </a:rPr>
              <a:t>.</a:t>
            </a:r>
          </a:p>
          <a:p>
            <a:endParaRPr lang="ru-RU" sz="1600" dirty="0" smtClean="0"/>
          </a:p>
        </p:txBody>
      </p:sp>
      <p:sp>
        <p:nvSpPr>
          <p:cNvPr id="7" name="Прямоугольник 6"/>
          <p:cNvSpPr/>
          <p:nvPr/>
        </p:nvSpPr>
        <p:spPr>
          <a:xfrm>
            <a:off x="357158" y="1428736"/>
            <a:ext cx="8429684" cy="1077218"/>
          </a:xfrm>
          <a:prstGeom prst="rect">
            <a:avLst/>
          </a:prstGeom>
        </p:spPr>
        <p:txBody>
          <a:bodyPr wrap="square">
            <a:spAutoFit/>
          </a:bodyPr>
          <a:lstStyle/>
          <a:p>
            <a:r>
              <a:rPr lang="ru-RU" sz="1600" dirty="0" smtClean="0">
                <a:solidFill>
                  <a:srgbClr val="7030A0"/>
                </a:solidFill>
              </a:rPr>
              <a:t>О</a:t>
            </a:r>
            <a:r>
              <a:rPr lang="ru-RU" sz="1600" dirty="0" smtClean="0">
                <a:solidFill>
                  <a:srgbClr val="7030A0"/>
                </a:solidFill>
              </a:rPr>
              <a:t>борудование </a:t>
            </a:r>
            <a:r>
              <a:rPr lang="ru-RU" sz="1600" dirty="0" smtClean="0">
                <a:solidFill>
                  <a:srgbClr val="7030A0"/>
                </a:solidFill>
              </a:rPr>
              <a:t>распределяется по цехам, объединяющим однородное оборудование</a:t>
            </a:r>
            <a:r>
              <a:rPr lang="ru-RU" sz="1600" dirty="0" smtClean="0">
                <a:solidFill>
                  <a:srgbClr val="7030A0"/>
                </a:solidFill>
              </a:rPr>
              <a:t>:</a:t>
            </a:r>
          </a:p>
          <a:p>
            <a:endParaRPr lang="ru-RU" sz="1600" dirty="0" smtClean="0">
              <a:solidFill>
                <a:srgbClr val="CC6600"/>
              </a:solidFill>
            </a:endParaRPr>
          </a:p>
          <a:p>
            <a:pPr>
              <a:buFont typeface="Wingdings" pitchFamily="2" charset="2"/>
              <a:buChar char="ü"/>
            </a:pPr>
            <a:r>
              <a:rPr lang="ru-RU" sz="1600" dirty="0" smtClean="0">
                <a:solidFill>
                  <a:srgbClr val="7030A0"/>
                </a:solidFill>
              </a:rPr>
              <a:t> </a:t>
            </a:r>
            <a:r>
              <a:rPr lang="ru-RU" sz="1600" dirty="0" smtClean="0">
                <a:solidFill>
                  <a:srgbClr val="CC6600"/>
                </a:solidFill>
              </a:rPr>
              <a:t>в </a:t>
            </a:r>
            <a:r>
              <a:rPr lang="ru-RU" sz="1600" dirty="0" smtClean="0">
                <a:solidFill>
                  <a:srgbClr val="CC6600"/>
                </a:solidFill>
              </a:rPr>
              <a:t>котельном — котельные агрегаты со вспомогательным оборудованием;</a:t>
            </a:r>
          </a:p>
          <a:p>
            <a:pPr>
              <a:buFont typeface="Wingdings" pitchFamily="2" charset="2"/>
              <a:buChar char="ü"/>
            </a:pPr>
            <a:r>
              <a:rPr lang="ru-RU" sz="1600" dirty="0" smtClean="0">
                <a:solidFill>
                  <a:srgbClr val="7030A0"/>
                </a:solidFill>
              </a:rPr>
              <a:t> </a:t>
            </a:r>
            <a:r>
              <a:rPr lang="ru-RU" sz="1600" dirty="0" smtClean="0">
                <a:solidFill>
                  <a:srgbClr val="CC6600"/>
                </a:solidFill>
              </a:rPr>
              <a:t>в </a:t>
            </a:r>
            <a:r>
              <a:rPr lang="ru-RU" sz="1600" dirty="0" smtClean="0">
                <a:solidFill>
                  <a:srgbClr val="CC6600"/>
                </a:solidFill>
              </a:rPr>
              <a:t>турбинном — турбоагрегаты со вспомогательным оборудованием и т.д.</a:t>
            </a:r>
            <a:endParaRPr lang="ru-RU" sz="1600" dirty="0">
              <a:solidFill>
                <a:srgbClr val="CC6600"/>
              </a:solidFill>
            </a:endParaRPr>
          </a:p>
        </p:txBody>
      </p:sp>
      <p:sp>
        <p:nvSpPr>
          <p:cNvPr id="8" name="Прямоугольник 7"/>
          <p:cNvSpPr/>
          <p:nvPr/>
        </p:nvSpPr>
        <p:spPr>
          <a:xfrm>
            <a:off x="428596" y="2714620"/>
            <a:ext cx="8429684" cy="1815882"/>
          </a:xfrm>
          <a:prstGeom prst="rect">
            <a:avLst/>
          </a:prstGeom>
        </p:spPr>
        <p:txBody>
          <a:bodyPr wrap="square">
            <a:spAutoFit/>
          </a:bodyPr>
          <a:lstStyle/>
          <a:p>
            <a:r>
              <a:rPr lang="ru-RU" sz="1600" dirty="0" smtClean="0">
                <a:solidFill>
                  <a:srgbClr val="7030A0"/>
                </a:solidFill>
              </a:rPr>
              <a:t>По такому принципу на крупных ТЭС организуются следующие цеха и лаборатории: </a:t>
            </a:r>
            <a:endParaRPr lang="ru-RU" sz="1600" dirty="0" smtClean="0">
              <a:solidFill>
                <a:srgbClr val="7030A0"/>
              </a:solidFill>
            </a:endParaRPr>
          </a:p>
          <a:p>
            <a:endParaRPr lang="ru-RU" sz="1600" dirty="0" smtClean="0">
              <a:solidFill>
                <a:srgbClr val="7030A0"/>
              </a:solidFill>
            </a:endParaRPr>
          </a:p>
          <a:p>
            <a:r>
              <a:rPr lang="ru-RU" sz="1600" dirty="0" smtClean="0">
                <a:solidFill>
                  <a:srgbClr val="CC6600"/>
                </a:solidFill>
              </a:rPr>
              <a:t>топливно-транспортный, котельный, турбинный, электрический </a:t>
            </a:r>
            <a:r>
              <a:rPr lang="ru-RU" sz="1600" dirty="0" smtClean="0">
                <a:solidFill>
                  <a:srgbClr val="CC6600"/>
                </a:solidFill>
              </a:rPr>
              <a:t>(с электротехнической </a:t>
            </a:r>
            <a:r>
              <a:rPr lang="ru-RU" sz="1600" dirty="0" smtClean="0">
                <a:solidFill>
                  <a:srgbClr val="CC6600"/>
                </a:solidFill>
              </a:rPr>
              <a:t>лабораторией), цех (лаборатория) автоматики и теплового контроля, химический с химической лабораторией, механический (при выполнении ремонтов самой электростанцией этот цех становится ремонтно-механическим), ремонтно-строительный. </a:t>
            </a:r>
            <a:endParaRPr lang="ru-RU" sz="1600" dirty="0">
              <a:solidFill>
                <a:srgbClr val="CC6600"/>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Прямоугольник 4"/>
          <p:cNvSpPr/>
          <p:nvPr/>
        </p:nvSpPr>
        <p:spPr>
          <a:xfrm>
            <a:off x="357158" y="214290"/>
            <a:ext cx="8429684" cy="1077218"/>
          </a:xfrm>
          <a:prstGeom prst="rect">
            <a:avLst/>
          </a:prstGeom>
        </p:spPr>
        <p:txBody>
          <a:bodyPr wrap="square">
            <a:spAutoFit/>
          </a:bodyPr>
          <a:lstStyle/>
          <a:p>
            <a:r>
              <a:rPr lang="ru-RU" sz="1600" dirty="0" smtClean="0">
                <a:solidFill>
                  <a:srgbClr val="CC6600"/>
                </a:solidFill>
              </a:rPr>
              <a:t>Изменение технологической схемы электростанции приводит к необходимости изменения производственной структуры управления, в которой основным первичным производственным подразделением является блок. </a:t>
            </a:r>
            <a:endParaRPr lang="ru-RU" sz="1600" dirty="0" smtClean="0">
              <a:solidFill>
                <a:srgbClr val="CC6600"/>
              </a:solidFill>
            </a:endParaRPr>
          </a:p>
          <a:p>
            <a:endParaRPr lang="ru-RU" sz="1600" dirty="0" smtClean="0">
              <a:solidFill>
                <a:srgbClr val="CC6600"/>
              </a:solidFill>
            </a:endParaRPr>
          </a:p>
        </p:txBody>
      </p:sp>
      <p:sp>
        <p:nvSpPr>
          <p:cNvPr id="6" name="Прямоугольник 5"/>
          <p:cNvSpPr/>
          <p:nvPr/>
        </p:nvSpPr>
        <p:spPr>
          <a:xfrm>
            <a:off x="500034" y="1714488"/>
            <a:ext cx="8358246" cy="1323439"/>
          </a:xfrm>
          <a:prstGeom prst="rect">
            <a:avLst/>
          </a:prstGeom>
        </p:spPr>
        <p:txBody>
          <a:bodyPr wrap="square">
            <a:spAutoFit/>
          </a:bodyPr>
          <a:lstStyle/>
          <a:p>
            <a:pPr>
              <a:buFont typeface="Wingdings" pitchFamily="2" charset="2"/>
              <a:buChar char="v"/>
            </a:pPr>
            <a:r>
              <a:rPr lang="en-US" sz="1600" dirty="0" smtClean="0">
                <a:solidFill>
                  <a:srgbClr val="7030A0"/>
                </a:solidFill>
              </a:rPr>
              <a:t>  </a:t>
            </a:r>
            <a:r>
              <a:rPr lang="ru-RU" sz="1600" dirty="0" err="1" smtClean="0">
                <a:solidFill>
                  <a:srgbClr val="7030A0"/>
                </a:solidFill>
              </a:rPr>
              <a:t>бесцеховая</a:t>
            </a:r>
            <a:r>
              <a:rPr lang="ru-RU" sz="1600" dirty="0" smtClean="0">
                <a:solidFill>
                  <a:srgbClr val="7030A0"/>
                </a:solidFill>
              </a:rPr>
              <a:t> </a:t>
            </a:r>
            <a:r>
              <a:rPr lang="ru-RU" sz="1600" dirty="0" smtClean="0">
                <a:solidFill>
                  <a:srgbClr val="7030A0"/>
                </a:solidFill>
              </a:rPr>
              <a:t>(функциональная) </a:t>
            </a:r>
            <a:r>
              <a:rPr lang="ru-RU" sz="1600" dirty="0" smtClean="0">
                <a:solidFill>
                  <a:srgbClr val="CC6600"/>
                </a:solidFill>
              </a:rPr>
              <a:t>с организацией службы эксплуатации и службы ремонтов, возглавляемых начальниками служб — заместителями главного инженера станции. Функциональные отделы подчиняются непосредственно директору станции; функциональные службы и лаборатории</a:t>
            </a:r>
          </a:p>
          <a:p>
            <a:r>
              <a:rPr lang="ru-RU" sz="1600" dirty="0" smtClean="0">
                <a:solidFill>
                  <a:srgbClr val="CC6600"/>
                </a:solidFill>
              </a:rPr>
              <a:t>— главному инженеру станции.</a:t>
            </a:r>
            <a:endParaRPr lang="ru-RU" sz="1600" dirty="0">
              <a:solidFill>
                <a:srgbClr val="CC6600"/>
              </a:solidFill>
            </a:endParaRPr>
          </a:p>
        </p:txBody>
      </p:sp>
      <p:sp>
        <p:nvSpPr>
          <p:cNvPr id="7" name="Прямоугольник 6"/>
          <p:cNvSpPr/>
          <p:nvPr/>
        </p:nvSpPr>
        <p:spPr>
          <a:xfrm>
            <a:off x="500034" y="3143248"/>
            <a:ext cx="8358246" cy="1323439"/>
          </a:xfrm>
          <a:prstGeom prst="rect">
            <a:avLst/>
          </a:prstGeom>
        </p:spPr>
        <p:txBody>
          <a:bodyPr wrap="square">
            <a:spAutoFit/>
          </a:bodyPr>
          <a:lstStyle/>
          <a:p>
            <a:pPr>
              <a:buFont typeface="Wingdings" pitchFamily="2" charset="2"/>
              <a:buChar char="v"/>
            </a:pPr>
            <a:r>
              <a:rPr lang="ru-RU" sz="1600" dirty="0" smtClean="0">
                <a:solidFill>
                  <a:srgbClr val="7030A0"/>
                </a:solidFill>
              </a:rPr>
              <a:t>  блочно-цеховая (</a:t>
            </a:r>
            <a:r>
              <a:rPr lang="ru-RU" sz="1600" dirty="0" smtClean="0">
                <a:solidFill>
                  <a:srgbClr val="7030A0"/>
                </a:solidFill>
              </a:rPr>
              <a:t>промежуточная структура управления </a:t>
            </a:r>
            <a:r>
              <a:rPr lang="ru-RU" sz="1600" dirty="0" smtClean="0">
                <a:solidFill>
                  <a:srgbClr val="7030A0"/>
                </a:solidFill>
              </a:rPr>
              <a:t>)</a:t>
            </a:r>
            <a:r>
              <a:rPr lang="en-US" sz="1600" dirty="0" smtClean="0">
                <a:solidFill>
                  <a:srgbClr val="7030A0"/>
                </a:solidFill>
              </a:rPr>
              <a:t>  </a:t>
            </a:r>
            <a:r>
              <a:rPr lang="en-US" sz="1600" dirty="0" smtClean="0">
                <a:solidFill>
                  <a:srgbClr val="CC6600"/>
                </a:solidFill>
              </a:rPr>
              <a:t>- </a:t>
            </a:r>
            <a:r>
              <a:rPr lang="ru-RU" sz="1600" dirty="0" smtClean="0">
                <a:solidFill>
                  <a:srgbClr val="CC6600"/>
                </a:solidFill>
              </a:rPr>
              <a:t> используется на </a:t>
            </a:r>
            <a:r>
              <a:rPr lang="ru-RU" sz="1600" dirty="0" smtClean="0">
                <a:solidFill>
                  <a:srgbClr val="CC6600"/>
                </a:solidFill>
              </a:rPr>
              <a:t>крупных станциях блочного </a:t>
            </a:r>
            <a:r>
              <a:rPr lang="ru-RU" sz="1600" dirty="0" smtClean="0">
                <a:solidFill>
                  <a:srgbClr val="CC6600"/>
                </a:solidFill>
              </a:rPr>
              <a:t>типа . </a:t>
            </a:r>
            <a:r>
              <a:rPr lang="ru-RU" sz="1600" dirty="0" smtClean="0">
                <a:solidFill>
                  <a:srgbClr val="CC6600"/>
                </a:solidFill>
              </a:rPr>
              <a:t>Котельный и турбинный цеха объединяют в один; организуют также топливно-транспортный, химический, тепловой автоматики и измерений, централизованного ремонта и другие цеха. При работе станции на газе топливно-транспортный цех не организуется</a:t>
            </a:r>
            <a:r>
              <a:rPr lang="ru-RU" sz="1600" dirty="0" smtClean="0">
                <a:solidFill>
                  <a:srgbClr val="CC6600"/>
                </a:solidFill>
              </a:rPr>
              <a:t>.</a:t>
            </a:r>
            <a:endParaRPr lang="ru-RU" sz="1600" dirty="0">
              <a:solidFill>
                <a:srgbClr val="CC6600"/>
              </a:solidFill>
            </a:endParaRPr>
          </a:p>
        </p:txBody>
      </p:sp>
      <p:sp>
        <p:nvSpPr>
          <p:cNvPr id="8" name="Прямоугольник 7"/>
          <p:cNvSpPr/>
          <p:nvPr/>
        </p:nvSpPr>
        <p:spPr>
          <a:xfrm>
            <a:off x="500034" y="1142984"/>
            <a:ext cx="8143932" cy="338554"/>
          </a:xfrm>
          <a:prstGeom prst="rect">
            <a:avLst/>
          </a:prstGeom>
          <a:ln>
            <a:solidFill>
              <a:schemeClr val="accent1"/>
            </a:solidFill>
          </a:ln>
        </p:spPr>
        <p:txBody>
          <a:bodyPr wrap="square">
            <a:spAutoFit/>
          </a:bodyPr>
          <a:lstStyle/>
          <a:p>
            <a:r>
              <a:rPr lang="ru-RU" sz="1600" dirty="0" smtClean="0">
                <a:solidFill>
                  <a:srgbClr val="7030A0"/>
                </a:solidFill>
              </a:rPr>
              <a:t>Для станций блочного типа наиболее рациональная структура управления</a:t>
            </a:r>
            <a:r>
              <a:rPr lang="en-US" sz="1600" dirty="0" smtClean="0">
                <a:solidFill>
                  <a:srgbClr val="7030A0"/>
                </a:solidFill>
              </a:rPr>
              <a:t>:</a:t>
            </a:r>
            <a:endParaRPr lang="ru-RU" sz="1600" dirty="0">
              <a:solidFill>
                <a:srgbClr val="7030A0"/>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Группа 4"/>
          <p:cNvGrpSpPr/>
          <p:nvPr/>
        </p:nvGrpSpPr>
        <p:grpSpPr>
          <a:xfrm>
            <a:off x="428596" y="214290"/>
            <a:ext cx="8286808" cy="449571"/>
            <a:chOff x="0" y="0"/>
            <a:chExt cx="8286808" cy="449571"/>
          </a:xfrm>
        </p:grpSpPr>
        <p:sp>
          <p:nvSpPr>
            <p:cNvPr id="6" name="Скругленный прямоугольник 5"/>
            <p:cNvSpPr/>
            <p:nvPr/>
          </p:nvSpPr>
          <p:spPr>
            <a:xfrm>
              <a:off x="0" y="0"/>
              <a:ext cx="8286808" cy="449571"/>
            </a:xfrm>
            <a:prstGeom prst="roundRect">
              <a:avLst/>
            </a:prstGeom>
            <a:solidFill>
              <a:schemeClr val="accent1">
                <a:lumMod val="20000"/>
                <a:lumOff val="80000"/>
              </a:schemeClr>
            </a:solidFill>
            <a:ln>
              <a:solidFill>
                <a:schemeClr val="accent1">
                  <a:lumMod val="40000"/>
                  <a:lumOff val="60000"/>
                </a:schemeClr>
              </a:solidFill>
            </a:ln>
          </p:spPr>
          <p:style>
            <a:lnRef idx="2">
              <a:scrgbClr r="0" g="0" b="0"/>
            </a:lnRef>
            <a:fillRef idx="1">
              <a:scrgbClr r="0" g="0" b="0"/>
            </a:fillRef>
            <a:effectRef idx="0">
              <a:schemeClr val="accent1">
                <a:hueOff val="0"/>
                <a:satOff val="0"/>
                <a:lumOff val="0"/>
                <a:alphaOff val="0"/>
              </a:schemeClr>
            </a:effectRef>
            <a:fontRef idx="minor">
              <a:schemeClr val="lt1"/>
            </a:fontRef>
          </p:style>
        </p:sp>
        <p:sp>
          <p:nvSpPr>
            <p:cNvPr id="7" name="Скругленный прямоугольник 4"/>
            <p:cNvSpPr/>
            <p:nvPr/>
          </p:nvSpPr>
          <p:spPr>
            <a:xfrm>
              <a:off x="21946" y="21946"/>
              <a:ext cx="8242916" cy="405679"/>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ru-RU" sz="1800" b="0" kern="1200" dirty="0" smtClean="0">
                  <a:solidFill>
                    <a:srgbClr val="7030A0"/>
                  </a:solidFill>
                </a:rPr>
                <a:t>Нормирование и организация труда на </a:t>
              </a:r>
              <a:r>
                <a:rPr lang="ru-RU" sz="1800" b="0" kern="1200" dirty="0" err="1" smtClean="0">
                  <a:solidFill>
                    <a:srgbClr val="7030A0"/>
                  </a:solidFill>
                </a:rPr>
                <a:t>энергопредприятиях</a:t>
              </a:r>
              <a:endParaRPr lang="ru-RU" sz="1800" b="0" kern="1200" dirty="0">
                <a:solidFill>
                  <a:srgbClr val="7030A0"/>
                </a:solidFill>
              </a:endParaRPr>
            </a:p>
          </p:txBody>
        </p:sp>
      </p:grpSp>
      <p:sp>
        <p:nvSpPr>
          <p:cNvPr id="8" name="Прямоугольник 7"/>
          <p:cNvSpPr/>
          <p:nvPr/>
        </p:nvSpPr>
        <p:spPr>
          <a:xfrm>
            <a:off x="571472" y="2143116"/>
            <a:ext cx="8358246" cy="4278094"/>
          </a:xfrm>
          <a:prstGeom prst="rect">
            <a:avLst/>
          </a:prstGeom>
        </p:spPr>
        <p:txBody>
          <a:bodyPr wrap="square">
            <a:spAutoFit/>
          </a:bodyPr>
          <a:lstStyle/>
          <a:p>
            <a:pPr marL="342900" indent="-342900">
              <a:buFont typeface="Wingdings" pitchFamily="2" charset="2"/>
              <a:buChar char="ü"/>
            </a:pPr>
            <a:r>
              <a:rPr lang="ru-RU" sz="1600" dirty="0" smtClean="0">
                <a:solidFill>
                  <a:srgbClr val="7030A0"/>
                </a:solidFill>
              </a:rPr>
              <a:t> </a:t>
            </a:r>
            <a:r>
              <a:rPr lang="ru-RU" sz="1600" dirty="0" smtClean="0">
                <a:solidFill>
                  <a:srgbClr val="CC6600"/>
                </a:solidFill>
              </a:rPr>
              <a:t>значительная </a:t>
            </a:r>
            <a:r>
              <a:rPr lang="ru-RU" sz="1600" dirty="0" smtClean="0">
                <a:solidFill>
                  <a:srgbClr val="CC6600"/>
                </a:solidFill>
              </a:rPr>
              <a:t>разнотипность оборудования, в связи с чем рабочие одной и </a:t>
            </a:r>
            <a:r>
              <a:rPr lang="ru-RU" sz="1600" dirty="0" smtClean="0">
                <a:solidFill>
                  <a:srgbClr val="CC6600"/>
                </a:solidFill>
              </a:rPr>
              <a:t>той же профессии </a:t>
            </a:r>
            <a:r>
              <a:rPr lang="ru-RU" sz="1600" dirty="0" smtClean="0">
                <a:solidFill>
                  <a:srgbClr val="CC6600"/>
                </a:solidFill>
              </a:rPr>
              <a:t>на разных предприятиях обслуживают оборудование, разное по типу и количеству единиц</a:t>
            </a:r>
            <a:r>
              <a:rPr lang="ru-RU" sz="1600" dirty="0" smtClean="0">
                <a:solidFill>
                  <a:srgbClr val="CC6600"/>
                </a:solidFill>
              </a:rPr>
              <a:t>;</a:t>
            </a:r>
          </a:p>
          <a:p>
            <a:pPr>
              <a:buFont typeface="Wingdings" pitchFamily="2" charset="2"/>
              <a:buChar char="Ø"/>
            </a:pPr>
            <a:endParaRPr lang="ru-RU" sz="1600" dirty="0" smtClean="0">
              <a:solidFill>
                <a:srgbClr val="CC6600"/>
              </a:solidFill>
            </a:endParaRPr>
          </a:p>
          <a:p>
            <a:pPr>
              <a:buFont typeface="Wingdings" pitchFamily="2" charset="2"/>
              <a:buChar char="ü"/>
            </a:pPr>
            <a:r>
              <a:rPr lang="ru-RU" sz="1600" dirty="0" smtClean="0">
                <a:solidFill>
                  <a:srgbClr val="7030A0"/>
                </a:solidFill>
              </a:rPr>
              <a:t>  </a:t>
            </a:r>
            <a:r>
              <a:rPr lang="ru-RU" sz="1600" dirty="0" err="1" smtClean="0">
                <a:solidFill>
                  <a:srgbClr val="CC6600"/>
                </a:solidFill>
              </a:rPr>
              <a:t>рассредоточенность</a:t>
            </a:r>
            <a:r>
              <a:rPr lang="ru-RU" sz="1600" dirty="0" smtClean="0">
                <a:solidFill>
                  <a:srgbClr val="CC6600"/>
                </a:solidFill>
              </a:rPr>
              <a:t> обслуживаемых </a:t>
            </a:r>
            <a:r>
              <a:rPr lang="ru-RU" sz="1600" dirty="0" smtClean="0">
                <a:solidFill>
                  <a:srgbClr val="CC6600"/>
                </a:solidFill>
              </a:rPr>
              <a:t>оборудования и сооружений на значительной территории (например, в электрических и тепловых сетях), в связи с чем необходимо учитывать при нормировании качество дорог для проезда от баз к объектам, условия прокладки трасс и др</a:t>
            </a:r>
            <a:r>
              <a:rPr lang="ru-RU" sz="1600" dirty="0" smtClean="0">
                <a:solidFill>
                  <a:srgbClr val="CC6600"/>
                </a:solidFill>
              </a:rPr>
              <a:t>.;</a:t>
            </a:r>
          </a:p>
          <a:p>
            <a:pPr>
              <a:buFont typeface="Wingdings" pitchFamily="2" charset="2"/>
              <a:buChar char="ü"/>
            </a:pPr>
            <a:endParaRPr lang="ru-RU" sz="1600" dirty="0" smtClean="0">
              <a:solidFill>
                <a:srgbClr val="CC6600"/>
              </a:solidFill>
            </a:endParaRPr>
          </a:p>
          <a:p>
            <a:pPr>
              <a:buFont typeface="Wingdings" pitchFamily="2" charset="2"/>
              <a:buChar char="ü"/>
            </a:pPr>
            <a:r>
              <a:rPr lang="ru-RU" sz="1600" dirty="0" smtClean="0">
                <a:solidFill>
                  <a:srgbClr val="7030A0"/>
                </a:solidFill>
              </a:rPr>
              <a:t>  </a:t>
            </a:r>
            <a:r>
              <a:rPr lang="ru-RU" sz="1600" dirty="0" smtClean="0">
                <a:solidFill>
                  <a:srgbClr val="CC6600"/>
                </a:solidFill>
              </a:rPr>
              <a:t>необходимость </a:t>
            </a:r>
            <a:r>
              <a:rPr lang="ru-RU" sz="1600" dirty="0" smtClean="0">
                <a:solidFill>
                  <a:srgbClr val="CC6600"/>
                </a:solidFill>
              </a:rPr>
              <a:t>учитывать взаимосвязь между загруженностью оперативного персонала и требованиями по обеспечению высокого уровня надежности работы оборудования</a:t>
            </a:r>
            <a:r>
              <a:rPr lang="ru-RU" sz="1600" dirty="0" smtClean="0">
                <a:solidFill>
                  <a:srgbClr val="CC6600"/>
                </a:solidFill>
              </a:rPr>
              <a:t>;</a:t>
            </a:r>
          </a:p>
          <a:p>
            <a:pPr>
              <a:buFont typeface="Wingdings" pitchFamily="2" charset="2"/>
              <a:buChar char="ü"/>
            </a:pPr>
            <a:endParaRPr lang="ru-RU" sz="1600" dirty="0" smtClean="0"/>
          </a:p>
          <a:p>
            <a:pPr>
              <a:buFont typeface="Wingdings" pitchFamily="2" charset="2"/>
              <a:buChar char="ü"/>
            </a:pPr>
            <a:r>
              <a:rPr lang="ru-RU" sz="1600" dirty="0" smtClean="0">
                <a:solidFill>
                  <a:srgbClr val="7030A0"/>
                </a:solidFill>
              </a:rPr>
              <a:t>  </a:t>
            </a:r>
            <a:r>
              <a:rPr lang="ru-RU" sz="1600" dirty="0" smtClean="0">
                <a:solidFill>
                  <a:srgbClr val="CC6600"/>
                </a:solidFill>
              </a:rPr>
              <a:t>сочетание </a:t>
            </a:r>
            <a:r>
              <a:rPr lang="ru-RU" sz="1600" dirty="0" smtClean="0">
                <a:solidFill>
                  <a:srgbClr val="CC6600"/>
                </a:solidFill>
              </a:rPr>
              <a:t>нормальной эксплуатации оборудования в одном помещении с ремонтными работами, разбросанность и непостоянство рабочих мест при производстве ремонтных работ и связанные с этим обязанности персонала по допуску к ремонтным работам</a:t>
            </a:r>
            <a:r>
              <a:rPr lang="ru-RU" sz="1600" dirty="0" smtClean="0">
                <a:solidFill>
                  <a:srgbClr val="CC6600"/>
                </a:solidFill>
              </a:rPr>
              <a:t>;</a:t>
            </a:r>
            <a:endParaRPr lang="ru-RU" sz="1600" dirty="0" smtClean="0">
              <a:solidFill>
                <a:srgbClr val="CC6600"/>
              </a:solidFill>
            </a:endParaRPr>
          </a:p>
        </p:txBody>
      </p:sp>
      <p:sp>
        <p:nvSpPr>
          <p:cNvPr id="9" name="Прямоугольник 8"/>
          <p:cNvSpPr/>
          <p:nvPr/>
        </p:nvSpPr>
        <p:spPr>
          <a:xfrm>
            <a:off x="571472" y="857232"/>
            <a:ext cx="8072494" cy="1077218"/>
          </a:xfrm>
          <a:prstGeom prst="rect">
            <a:avLst/>
          </a:prstGeom>
          <a:ln>
            <a:solidFill>
              <a:schemeClr val="accent1"/>
            </a:solidFill>
          </a:ln>
        </p:spPr>
        <p:txBody>
          <a:bodyPr wrap="square">
            <a:spAutoFit/>
          </a:bodyPr>
          <a:lstStyle/>
          <a:p>
            <a:r>
              <a:rPr lang="ru-RU" sz="1600" dirty="0" smtClean="0">
                <a:solidFill>
                  <a:srgbClr val="7030A0"/>
                </a:solidFill>
              </a:rPr>
              <a:t>При нормировании и организации труда на </a:t>
            </a:r>
            <a:r>
              <a:rPr lang="ru-RU" sz="1600" dirty="0" err="1" smtClean="0">
                <a:solidFill>
                  <a:srgbClr val="7030A0"/>
                </a:solidFill>
              </a:rPr>
              <a:t>энергопредприятиях</a:t>
            </a:r>
            <a:r>
              <a:rPr lang="ru-RU" sz="1600" dirty="0" smtClean="0">
                <a:solidFill>
                  <a:srgbClr val="7030A0"/>
                </a:solidFill>
              </a:rPr>
              <a:t> должны учитываться специфические условия, в которых происходит оперативное управление оборудованием, определяющие объем трудовых затрат. Перечислим основные:</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Прямоугольник 4"/>
          <p:cNvSpPr/>
          <p:nvPr/>
        </p:nvSpPr>
        <p:spPr>
          <a:xfrm>
            <a:off x="285720" y="58847"/>
            <a:ext cx="8358246" cy="3293209"/>
          </a:xfrm>
          <a:prstGeom prst="rect">
            <a:avLst/>
          </a:prstGeom>
        </p:spPr>
        <p:txBody>
          <a:bodyPr wrap="square">
            <a:spAutoFit/>
          </a:bodyPr>
          <a:lstStyle/>
          <a:p>
            <a:pPr>
              <a:buFont typeface="Wingdings" pitchFamily="2" charset="2"/>
              <a:buChar char="ü"/>
            </a:pPr>
            <a:r>
              <a:rPr lang="ru-RU" sz="1600" dirty="0" smtClean="0">
                <a:solidFill>
                  <a:srgbClr val="7030A0"/>
                </a:solidFill>
              </a:rPr>
              <a:t>  </a:t>
            </a:r>
            <a:r>
              <a:rPr lang="ru-RU" sz="1600" dirty="0" smtClean="0">
                <a:solidFill>
                  <a:srgbClr val="CC6600"/>
                </a:solidFill>
              </a:rPr>
              <a:t>необходимость </a:t>
            </a:r>
            <a:r>
              <a:rPr lang="ru-RU" sz="1600" dirty="0" smtClean="0">
                <a:solidFill>
                  <a:srgbClr val="CC6600"/>
                </a:solidFill>
              </a:rPr>
              <a:t>круглосуточного посменного обслуживания оборудования оперативным персоналом по специальным графикам работы</a:t>
            </a:r>
            <a:r>
              <a:rPr lang="ru-RU" sz="1600" dirty="0" smtClean="0">
                <a:solidFill>
                  <a:srgbClr val="CC6600"/>
                </a:solidFill>
              </a:rPr>
              <a:t>;</a:t>
            </a:r>
          </a:p>
          <a:p>
            <a:endParaRPr lang="ru-RU" sz="1600" dirty="0" smtClean="0"/>
          </a:p>
          <a:p>
            <a:pPr>
              <a:buFont typeface="Wingdings" pitchFamily="2" charset="2"/>
              <a:buChar char="ü"/>
            </a:pPr>
            <a:r>
              <a:rPr lang="ru-RU" sz="1600" dirty="0" smtClean="0">
                <a:solidFill>
                  <a:srgbClr val="7030A0"/>
                </a:solidFill>
              </a:rPr>
              <a:t>  </a:t>
            </a:r>
            <a:r>
              <a:rPr lang="ru-RU" sz="1600" dirty="0" smtClean="0">
                <a:solidFill>
                  <a:srgbClr val="CC6600"/>
                </a:solidFill>
              </a:rPr>
              <a:t>значительное </a:t>
            </a:r>
            <a:r>
              <a:rPr lang="ru-RU" sz="1600" dirty="0" smtClean="0">
                <a:solidFill>
                  <a:srgbClr val="CC6600"/>
                </a:solidFill>
              </a:rPr>
              <a:t>количество работ вероятностного характера, не имеющих регулярной повторяемости (например, выявление и устранение неисправностей), длительность выполнения которых является переменной величиной</a:t>
            </a:r>
            <a:r>
              <a:rPr lang="ru-RU" sz="1600" dirty="0" smtClean="0">
                <a:solidFill>
                  <a:srgbClr val="CC6600"/>
                </a:solidFill>
              </a:rPr>
              <a:t>;</a:t>
            </a:r>
          </a:p>
          <a:p>
            <a:endParaRPr lang="ru-RU" sz="1600" dirty="0" smtClean="0"/>
          </a:p>
          <a:p>
            <a:pPr>
              <a:buFont typeface="Wingdings" pitchFamily="2" charset="2"/>
              <a:buChar char="ü"/>
            </a:pPr>
            <a:r>
              <a:rPr lang="ru-RU" sz="1600" dirty="0" smtClean="0">
                <a:solidFill>
                  <a:srgbClr val="7030A0"/>
                </a:solidFill>
              </a:rPr>
              <a:t> </a:t>
            </a:r>
            <a:r>
              <a:rPr lang="ru-RU" sz="1600" dirty="0" smtClean="0"/>
              <a:t> </a:t>
            </a:r>
            <a:r>
              <a:rPr lang="ru-RU" sz="1600" dirty="0" smtClean="0">
                <a:solidFill>
                  <a:srgbClr val="CC6600"/>
                </a:solidFill>
              </a:rPr>
              <a:t>разнообразие </a:t>
            </a:r>
            <a:r>
              <a:rPr lang="ru-RU" sz="1600" dirty="0" smtClean="0">
                <a:solidFill>
                  <a:srgbClr val="CC6600"/>
                </a:solidFill>
              </a:rPr>
              <a:t>производственных ситуаций (работа с постоянной или меняющейся электрической нагрузкой, останов или пуск энергоблоков, ликвидация аварийного состояния), в связи с чем имеет место значительная вариация объемов выполняемых работ по сменам, что при постоянной явочной численности оперативного персонала обусловливает неравномерность его загрузки (по сменам</a:t>
            </a:r>
            <a:r>
              <a:rPr lang="ru-RU" sz="1600" dirty="0" smtClean="0">
                <a:solidFill>
                  <a:srgbClr val="CC6600"/>
                </a:solidFill>
              </a:rPr>
              <a:t>);</a:t>
            </a:r>
          </a:p>
          <a:p>
            <a:endParaRPr lang="ru-RU" sz="1600" dirty="0" smtClean="0"/>
          </a:p>
        </p:txBody>
      </p:sp>
      <p:sp>
        <p:nvSpPr>
          <p:cNvPr id="6" name="Прямоугольник 5"/>
          <p:cNvSpPr/>
          <p:nvPr/>
        </p:nvSpPr>
        <p:spPr>
          <a:xfrm>
            <a:off x="571472" y="3214686"/>
            <a:ext cx="7572428" cy="338554"/>
          </a:xfrm>
          <a:prstGeom prst="rect">
            <a:avLst/>
          </a:prstGeom>
          <a:ln>
            <a:solidFill>
              <a:schemeClr val="accent1"/>
            </a:solidFill>
          </a:ln>
        </p:spPr>
        <p:txBody>
          <a:bodyPr wrap="square">
            <a:spAutoFit/>
          </a:bodyPr>
          <a:lstStyle/>
          <a:p>
            <a:r>
              <a:rPr lang="ru-RU" sz="1600" dirty="0" smtClean="0">
                <a:solidFill>
                  <a:srgbClr val="7030A0"/>
                </a:solidFill>
              </a:rPr>
              <a:t>разнообразие режимов использования энергоблоков в </a:t>
            </a:r>
            <a:r>
              <a:rPr lang="ru-RU" sz="1600" dirty="0" err="1" smtClean="0">
                <a:solidFill>
                  <a:srgbClr val="7030A0"/>
                </a:solidFill>
              </a:rPr>
              <a:t>энергообъединении</a:t>
            </a:r>
            <a:r>
              <a:rPr lang="ru-RU" sz="1600" dirty="0" smtClean="0">
                <a:solidFill>
                  <a:srgbClr val="7030A0"/>
                </a:solidFill>
              </a:rPr>
              <a:t>:</a:t>
            </a:r>
            <a:endParaRPr lang="ru-RU" sz="1600" dirty="0">
              <a:solidFill>
                <a:srgbClr val="7030A0"/>
              </a:solidFill>
            </a:endParaRPr>
          </a:p>
        </p:txBody>
      </p:sp>
      <p:sp>
        <p:nvSpPr>
          <p:cNvPr id="7" name="Прямоугольник 6"/>
          <p:cNvSpPr/>
          <p:nvPr/>
        </p:nvSpPr>
        <p:spPr>
          <a:xfrm>
            <a:off x="428596" y="3714752"/>
            <a:ext cx="8501122" cy="3046988"/>
          </a:xfrm>
          <a:prstGeom prst="rect">
            <a:avLst/>
          </a:prstGeom>
        </p:spPr>
        <p:txBody>
          <a:bodyPr wrap="square">
            <a:spAutoFit/>
          </a:bodyPr>
          <a:lstStyle/>
          <a:p>
            <a:r>
              <a:rPr lang="ru-RU" sz="1600" dirty="0" smtClean="0">
                <a:solidFill>
                  <a:srgbClr val="7030A0"/>
                </a:solidFill>
              </a:rPr>
              <a:t>базовый </a:t>
            </a:r>
            <a:r>
              <a:rPr lang="ru-RU" sz="1600" dirty="0" smtClean="0">
                <a:solidFill>
                  <a:srgbClr val="CC6600"/>
                </a:solidFill>
              </a:rPr>
              <a:t>— затраты труда в течение всей рабочей кампании относительно </a:t>
            </a:r>
            <a:r>
              <a:rPr lang="ru-RU" sz="1600" dirty="0" smtClean="0">
                <a:solidFill>
                  <a:srgbClr val="CC6600"/>
                </a:solidFill>
              </a:rPr>
              <a:t>постоянны</a:t>
            </a:r>
            <a:r>
              <a:rPr lang="en-US" sz="1600" dirty="0" smtClean="0">
                <a:solidFill>
                  <a:srgbClr val="CC6600"/>
                </a:solidFill>
              </a:rPr>
              <a:t>;</a:t>
            </a:r>
            <a:endParaRPr lang="ru-RU" sz="1600" dirty="0" smtClean="0">
              <a:solidFill>
                <a:srgbClr val="CC6600"/>
              </a:solidFill>
            </a:endParaRPr>
          </a:p>
          <a:p>
            <a:endParaRPr lang="ru-RU" sz="1600" dirty="0" smtClean="0">
              <a:solidFill>
                <a:srgbClr val="7030A0"/>
              </a:solidFill>
            </a:endParaRPr>
          </a:p>
          <a:p>
            <a:r>
              <a:rPr lang="ru-RU" sz="1600" dirty="0" smtClean="0">
                <a:solidFill>
                  <a:srgbClr val="7030A0"/>
                </a:solidFill>
              </a:rPr>
              <a:t>повышенной маневренности </a:t>
            </a:r>
            <a:r>
              <a:rPr lang="ru-RU" sz="1600" dirty="0" smtClean="0">
                <a:solidFill>
                  <a:srgbClr val="CC6600"/>
                </a:solidFill>
              </a:rPr>
              <a:t>— затраты труда примерно постоянны только в течение дневных и вечерних смен рабочих суток </a:t>
            </a:r>
            <a:r>
              <a:rPr lang="ru-RU" sz="1600" dirty="0" smtClean="0">
                <a:solidFill>
                  <a:srgbClr val="CC6600"/>
                </a:solidFill>
              </a:rPr>
              <a:t>недели</a:t>
            </a:r>
            <a:r>
              <a:rPr lang="en-US" sz="1600" dirty="0" smtClean="0">
                <a:solidFill>
                  <a:srgbClr val="CC6600"/>
                </a:solidFill>
              </a:rPr>
              <a:t>;</a:t>
            </a:r>
            <a:endParaRPr lang="en-US" sz="1600" dirty="0" smtClean="0"/>
          </a:p>
          <a:p>
            <a:endParaRPr lang="en-US" sz="1600" dirty="0" smtClean="0"/>
          </a:p>
          <a:p>
            <a:r>
              <a:rPr lang="ru-RU" sz="1600" dirty="0" smtClean="0">
                <a:solidFill>
                  <a:srgbClr val="7030A0"/>
                </a:solidFill>
              </a:rPr>
              <a:t>пиковый</a:t>
            </a:r>
            <a:r>
              <a:rPr lang="ru-RU" sz="1600" dirty="0" smtClean="0"/>
              <a:t>, </a:t>
            </a:r>
            <a:r>
              <a:rPr lang="ru-RU" sz="1600" dirty="0" smtClean="0">
                <a:solidFill>
                  <a:srgbClr val="CC6600"/>
                </a:solidFill>
              </a:rPr>
              <a:t>когда затраты труда постоянны только в течение вечерних смен рабочих дней </a:t>
            </a:r>
            <a:r>
              <a:rPr lang="ru-RU" sz="1600" dirty="0" smtClean="0">
                <a:solidFill>
                  <a:srgbClr val="CC6600"/>
                </a:solidFill>
              </a:rPr>
              <a:t>недели</a:t>
            </a:r>
            <a:r>
              <a:rPr lang="en-US" sz="1600" dirty="0" smtClean="0">
                <a:solidFill>
                  <a:srgbClr val="CC6600"/>
                </a:solidFill>
              </a:rPr>
              <a:t>;</a:t>
            </a:r>
            <a:endParaRPr lang="en-US" sz="1600" dirty="0" smtClean="0"/>
          </a:p>
          <a:p>
            <a:endParaRPr lang="ru-RU" sz="1600" dirty="0" smtClean="0"/>
          </a:p>
          <a:p>
            <a:r>
              <a:rPr lang="ru-RU" sz="1600" dirty="0" smtClean="0">
                <a:solidFill>
                  <a:srgbClr val="7030A0"/>
                </a:solidFill>
              </a:rPr>
              <a:t>в остальные смены и нерабочие дни недели </a:t>
            </a:r>
            <a:r>
              <a:rPr lang="ru-RU" sz="1600" dirty="0" smtClean="0">
                <a:solidFill>
                  <a:srgbClr val="CC6600"/>
                </a:solidFill>
              </a:rPr>
              <a:t>затраты труда оперативного персонала на управление энергоблоками меняются от минимума при остановленных в резерв энергоблоках до максимума при пусках</a:t>
            </a:r>
          </a:p>
          <a:p>
            <a:r>
              <a:rPr lang="ru-RU" sz="1600" dirty="0" smtClean="0">
                <a:solidFill>
                  <a:srgbClr val="CC6600"/>
                </a:solidFill>
              </a:rPr>
              <a:t>агрегатов.</a:t>
            </a:r>
            <a:endParaRPr lang="ru-RU" sz="1600" dirty="0">
              <a:solidFill>
                <a:srgbClr val="CC6600"/>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Прямоугольник 4"/>
          <p:cNvSpPr/>
          <p:nvPr/>
        </p:nvSpPr>
        <p:spPr>
          <a:xfrm>
            <a:off x="285720" y="58847"/>
            <a:ext cx="8643998" cy="2554545"/>
          </a:xfrm>
          <a:prstGeom prst="rect">
            <a:avLst/>
          </a:prstGeom>
        </p:spPr>
        <p:txBody>
          <a:bodyPr wrap="square">
            <a:spAutoFit/>
          </a:bodyPr>
          <a:lstStyle/>
          <a:p>
            <a:r>
              <a:rPr lang="ru-RU" sz="1600" dirty="0" smtClean="0">
                <a:solidFill>
                  <a:srgbClr val="7030A0"/>
                </a:solidFill>
              </a:rPr>
              <a:t>Задача </a:t>
            </a:r>
            <a:r>
              <a:rPr lang="ru-RU" sz="1600" dirty="0" smtClean="0">
                <a:solidFill>
                  <a:srgbClr val="7030A0"/>
                </a:solidFill>
              </a:rPr>
              <a:t>оптимизации оперативного управления энергоблоками </a:t>
            </a:r>
            <a:r>
              <a:rPr lang="ru-RU" sz="1600" dirty="0" smtClean="0">
                <a:solidFill>
                  <a:srgbClr val="CC6600"/>
                </a:solidFill>
              </a:rPr>
              <a:t>заключается в таком сочетании его численности для различных производственных ситуаций и видов смен, при которых сумма годовых затрат на производство энергии, зависящих от численности оперативного персонала, будет минимальной. Имеются в виду затраты на заработную плату (с начислениями), топливо (от численности оперативного персонала зависит длительность пуска и набора нагрузки энергоблоком и, следовательно, расход топлива на неустановившийся режим), текущий ремонт (их зависимость от численности оперативного персонала условно-вероятностная — при заниженной численности несвоевременное обнаружение и устранение неисправностей может привести к отказам в работе и увеличению затрат на текущий ремонт оборудования).</a:t>
            </a:r>
            <a:endParaRPr lang="ru-RU" sz="1600" dirty="0">
              <a:solidFill>
                <a:srgbClr val="CC6600"/>
              </a:solidFill>
            </a:endParaRPr>
          </a:p>
        </p:txBody>
      </p:sp>
      <p:sp>
        <p:nvSpPr>
          <p:cNvPr id="6" name="Прямоугольник 5"/>
          <p:cNvSpPr/>
          <p:nvPr/>
        </p:nvSpPr>
        <p:spPr>
          <a:xfrm>
            <a:off x="285720" y="2714620"/>
            <a:ext cx="8358246" cy="584775"/>
          </a:xfrm>
          <a:prstGeom prst="rect">
            <a:avLst/>
          </a:prstGeom>
        </p:spPr>
        <p:txBody>
          <a:bodyPr wrap="square">
            <a:spAutoFit/>
          </a:bodyPr>
          <a:lstStyle/>
          <a:p>
            <a:r>
              <a:rPr lang="ru-RU" sz="1600" dirty="0" smtClean="0">
                <a:solidFill>
                  <a:srgbClr val="7030A0"/>
                </a:solidFill>
              </a:rPr>
              <a:t>Особенности организации оптимального оперативного управления мощными </a:t>
            </a:r>
            <a:r>
              <a:rPr lang="ru-RU" sz="1600" dirty="0" smtClean="0">
                <a:solidFill>
                  <a:srgbClr val="7030A0"/>
                </a:solidFill>
              </a:rPr>
              <a:t>энергоблоками</a:t>
            </a:r>
            <a:r>
              <a:rPr lang="en-US" sz="1600" dirty="0" smtClean="0">
                <a:solidFill>
                  <a:srgbClr val="7030A0"/>
                </a:solidFill>
              </a:rPr>
              <a:t>:</a:t>
            </a:r>
            <a:endParaRPr lang="ru-RU" sz="1600" dirty="0">
              <a:solidFill>
                <a:srgbClr val="7030A0"/>
              </a:solidFill>
            </a:endParaRPr>
          </a:p>
        </p:txBody>
      </p:sp>
      <p:sp>
        <p:nvSpPr>
          <p:cNvPr id="7" name="Прямоугольник 6"/>
          <p:cNvSpPr/>
          <p:nvPr/>
        </p:nvSpPr>
        <p:spPr>
          <a:xfrm>
            <a:off x="357158" y="3286124"/>
            <a:ext cx="8572560" cy="3293209"/>
          </a:xfrm>
          <a:prstGeom prst="rect">
            <a:avLst/>
          </a:prstGeom>
        </p:spPr>
        <p:txBody>
          <a:bodyPr wrap="square">
            <a:spAutoFit/>
          </a:bodyPr>
          <a:lstStyle/>
          <a:p>
            <a:r>
              <a:rPr lang="ru-RU" sz="1600" dirty="0" smtClean="0">
                <a:solidFill>
                  <a:srgbClr val="CC6600"/>
                </a:solidFill>
              </a:rPr>
              <a:t>Выявление режима, в котором работают энергоблоки электростанции </a:t>
            </a:r>
            <a:r>
              <a:rPr lang="ru-RU" sz="1600" dirty="0" smtClean="0">
                <a:solidFill>
                  <a:srgbClr val="CC6600"/>
                </a:solidFill>
              </a:rPr>
              <a:t>можно </a:t>
            </a:r>
            <a:r>
              <a:rPr lang="ru-RU" sz="1600" dirty="0" smtClean="0">
                <a:solidFill>
                  <a:srgbClr val="CC6600"/>
                </a:solidFill>
              </a:rPr>
              <a:t>проводить по числу пусков энергоблока из резерва за год. В базовом режиме число пусков энергоблока из резерва (в год) мало (близко к нулю), в режиме повышенной маневренности — примерно 50, в полупиковом — 260, а в пиковом — </a:t>
            </a:r>
            <a:r>
              <a:rPr lang="ru-RU" sz="1600" dirty="0" smtClean="0">
                <a:solidFill>
                  <a:srgbClr val="CC6600"/>
                </a:solidFill>
              </a:rPr>
              <a:t>520.</a:t>
            </a:r>
            <a:endParaRPr lang="en-US" sz="1600" dirty="0" smtClean="0">
              <a:solidFill>
                <a:srgbClr val="CC6600"/>
              </a:solidFill>
            </a:endParaRPr>
          </a:p>
          <a:p>
            <a:endParaRPr lang="ru-RU" sz="1600" dirty="0" smtClean="0">
              <a:solidFill>
                <a:srgbClr val="CC6600"/>
              </a:solidFill>
            </a:endParaRPr>
          </a:p>
          <a:p>
            <a:r>
              <a:rPr lang="ru-RU" sz="1600" dirty="0" smtClean="0">
                <a:solidFill>
                  <a:srgbClr val="CC6600"/>
                </a:solidFill>
              </a:rPr>
              <a:t>Расчеты оптимальной численности оперативного персонала </a:t>
            </a:r>
            <a:r>
              <a:rPr lang="ru-RU" sz="1600" dirty="0" smtClean="0">
                <a:solidFill>
                  <a:srgbClr val="CC6600"/>
                </a:solidFill>
              </a:rPr>
              <a:t>для </a:t>
            </a:r>
            <a:r>
              <a:rPr lang="ru-RU" sz="1600" dirty="0" smtClean="0">
                <a:solidFill>
                  <a:srgbClr val="CC6600"/>
                </a:solidFill>
              </a:rPr>
              <a:t>управления энергоблоками, работающими в режимах базовом и повышенной маневренности, показали, что в составе оперативного персонала целесообразно выделять персонал сменный (чередующийся по сменам) и дневной (только дневная смена) в общепринятые рабочие дни (т. е. кроме выходных В — субботних, воскресных и праздничных дней). Численность сменного персонала определяются по ночной (вечерней) смене</a:t>
            </a:r>
            <a:r>
              <a:rPr lang="ru-RU" sz="1600" dirty="0" smtClean="0">
                <a:solidFill>
                  <a:srgbClr val="CC6600"/>
                </a:solidFill>
              </a:rPr>
              <a:t>.</a:t>
            </a:r>
            <a:endParaRPr lang="en-US" sz="1600" dirty="0" smtClean="0">
              <a:solidFill>
                <a:srgbClr val="CC6600"/>
              </a:solidFill>
            </a:endParaRPr>
          </a:p>
          <a:p>
            <a:endParaRPr lang="ru-RU" sz="1600" dirty="0" smtClean="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Группа 5"/>
          <p:cNvGrpSpPr/>
          <p:nvPr/>
        </p:nvGrpSpPr>
        <p:grpSpPr>
          <a:xfrm>
            <a:off x="428596" y="214290"/>
            <a:ext cx="8286808" cy="449571"/>
            <a:chOff x="0" y="0"/>
            <a:chExt cx="8286808" cy="449571"/>
          </a:xfrm>
        </p:grpSpPr>
        <p:sp>
          <p:nvSpPr>
            <p:cNvPr id="7" name="Скругленный прямоугольник 6"/>
            <p:cNvSpPr/>
            <p:nvPr/>
          </p:nvSpPr>
          <p:spPr>
            <a:xfrm>
              <a:off x="0" y="0"/>
              <a:ext cx="8286808" cy="449571"/>
            </a:xfrm>
            <a:prstGeom prst="roundRect">
              <a:avLst/>
            </a:prstGeom>
            <a:solidFill>
              <a:schemeClr val="accent1">
                <a:lumMod val="20000"/>
                <a:lumOff val="80000"/>
              </a:schemeClr>
            </a:solidFill>
            <a:ln>
              <a:solidFill>
                <a:schemeClr val="accent1">
                  <a:lumMod val="40000"/>
                  <a:lumOff val="60000"/>
                </a:schemeClr>
              </a:solidFill>
            </a:ln>
          </p:spPr>
          <p:style>
            <a:lnRef idx="2">
              <a:scrgbClr r="0" g="0" b="0"/>
            </a:lnRef>
            <a:fillRef idx="1">
              <a:scrgbClr r="0" g="0" b="0"/>
            </a:fillRef>
            <a:effectRef idx="0">
              <a:schemeClr val="accent1">
                <a:hueOff val="0"/>
                <a:satOff val="0"/>
                <a:lumOff val="0"/>
                <a:alphaOff val="0"/>
              </a:schemeClr>
            </a:effectRef>
            <a:fontRef idx="minor">
              <a:schemeClr val="lt1"/>
            </a:fontRef>
          </p:style>
        </p:sp>
        <p:sp>
          <p:nvSpPr>
            <p:cNvPr id="8" name="Скругленный прямоугольник 4"/>
            <p:cNvSpPr/>
            <p:nvPr/>
          </p:nvSpPr>
          <p:spPr>
            <a:xfrm>
              <a:off x="21946" y="21946"/>
              <a:ext cx="8242916" cy="405679"/>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ru-RU" dirty="0" smtClean="0">
                  <a:solidFill>
                    <a:srgbClr val="7030A0"/>
                  </a:solidFill>
                </a:rPr>
                <a:t>Численность персонала ТЭС и определяющие ее факторы</a:t>
              </a:r>
              <a:endParaRPr lang="ru-RU" sz="1800" b="0" kern="1200" dirty="0">
                <a:solidFill>
                  <a:srgbClr val="7030A0"/>
                </a:solidFill>
              </a:endParaRPr>
            </a:p>
          </p:txBody>
        </p:sp>
      </p:grpSp>
      <p:sp>
        <p:nvSpPr>
          <p:cNvPr id="9" name="Прямоугольник 8"/>
          <p:cNvSpPr/>
          <p:nvPr/>
        </p:nvSpPr>
        <p:spPr>
          <a:xfrm>
            <a:off x="428596" y="928670"/>
            <a:ext cx="8215370" cy="4031873"/>
          </a:xfrm>
          <a:prstGeom prst="rect">
            <a:avLst/>
          </a:prstGeom>
        </p:spPr>
        <p:txBody>
          <a:bodyPr wrap="square">
            <a:spAutoFit/>
          </a:bodyPr>
          <a:lstStyle/>
          <a:p>
            <a:r>
              <a:rPr lang="ru-RU" sz="1600" dirty="0" smtClean="0">
                <a:solidFill>
                  <a:srgbClr val="CC6600"/>
                </a:solidFill>
              </a:rPr>
              <a:t>На </a:t>
            </a:r>
            <a:r>
              <a:rPr lang="ru-RU" sz="1600" dirty="0" err="1" smtClean="0">
                <a:solidFill>
                  <a:srgbClr val="CC6600"/>
                </a:solidFill>
              </a:rPr>
              <a:t>энергопредприятиях</a:t>
            </a:r>
            <a:r>
              <a:rPr lang="ru-RU" sz="1600" dirty="0" smtClean="0">
                <a:solidFill>
                  <a:srgbClr val="CC6600"/>
                </a:solidFill>
              </a:rPr>
              <a:t>, особенно на ТЭС, занято значительное количество персонала. Весь персонал делится на </a:t>
            </a:r>
            <a:r>
              <a:rPr lang="ru-RU" sz="1600" dirty="0" smtClean="0">
                <a:solidFill>
                  <a:srgbClr val="CC6600"/>
                </a:solidFill>
              </a:rPr>
              <a:t>промышленно-производственный </a:t>
            </a:r>
            <a:r>
              <a:rPr lang="ru-RU" sz="1600" dirty="0" smtClean="0">
                <a:solidFill>
                  <a:srgbClr val="CC6600"/>
                </a:solidFill>
              </a:rPr>
              <a:t>и </a:t>
            </a:r>
            <a:r>
              <a:rPr lang="ru-RU" sz="1600" dirty="0" smtClean="0">
                <a:solidFill>
                  <a:srgbClr val="CC6600"/>
                </a:solidFill>
              </a:rPr>
              <a:t>непромышленный. Общая </a:t>
            </a:r>
            <a:r>
              <a:rPr lang="ru-RU" sz="1600" dirty="0" smtClean="0">
                <a:solidFill>
                  <a:srgbClr val="CC6600"/>
                </a:solidFill>
              </a:rPr>
              <a:t>численность персонала составляет штаты предприятия; перечень всех должностей и рабочих мест с указанием по ним количества и месячной заработной платы (окладов) называется штатным расписанием</a:t>
            </a:r>
            <a:r>
              <a:rPr lang="ru-RU" sz="1600" dirty="0" smtClean="0">
                <a:solidFill>
                  <a:srgbClr val="CC6600"/>
                </a:solidFill>
              </a:rPr>
              <a:t>.</a:t>
            </a:r>
          </a:p>
          <a:p>
            <a:endParaRPr lang="ru-RU" sz="1600" dirty="0" smtClean="0"/>
          </a:p>
          <a:p>
            <a:r>
              <a:rPr lang="ru-RU" sz="1600" u="sng" dirty="0" smtClean="0">
                <a:solidFill>
                  <a:srgbClr val="7030A0"/>
                </a:solidFill>
              </a:rPr>
              <a:t>На электростанциях к эксплуатационному относится персонал</a:t>
            </a:r>
            <a:r>
              <a:rPr lang="ru-RU" sz="1600" u="sng" dirty="0" smtClean="0">
                <a:solidFill>
                  <a:srgbClr val="7030A0"/>
                </a:solidFill>
              </a:rPr>
              <a:t>:</a:t>
            </a:r>
          </a:p>
          <a:p>
            <a:endParaRPr lang="ru-RU" sz="1600" dirty="0" smtClean="0">
              <a:solidFill>
                <a:srgbClr val="7030A0"/>
              </a:solidFill>
            </a:endParaRPr>
          </a:p>
          <a:p>
            <a:pPr>
              <a:buFont typeface="Courier New" pitchFamily="49" charset="0"/>
              <a:buChar char="o"/>
            </a:pPr>
            <a:r>
              <a:rPr lang="ru-RU" sz="1600" dirty="0" smtClean="0">
                <a:solidFill>
                  <a:srgbClr val="7030A0"/>
                </a:solidFill>
              </a:rPr>
              <a:t>  </a:t>
            </a:r>
            <a:r>
              <a:rPr lang="ru-RU" sz="1600" dirty="0" smtClean="0">
                <a:solidFill>
                  <a:srgbClr val="CC6600"/>
                </a:solidFill>
              </a:rPr>
              <a:t>управления </a:t>
            </a:r>
            <a:r>
              <a:rPr lang="ru-RU" sz="1600" dirty="0" smtClean="0">
                <a:solidFill>
                  <a:srgbClr val="CC6600"/>
                </a:solidFill>
              </a:rPr>
              <a:t>(за исключением заместителя главного инженера по ремонту);</a:t>
            </a:r>
          </a:p>
          <a:p>
            <a:pPr>
              <a:buFont typeface="Courier New" pitchFamily="49" charset="0"/>
              <a:buChar char="o"/>
            </a:pPr>
            <a:r>
              <a:rPr lang="ru-RU" sz="1600" dirty="0" smtClean="0">
                <a:solidFill>
                  <a:srgbClr val="7030A0"/>
                </a:solidFill>
              </a:rPr>
              <a:t>  </a:t>
            </a:r>
            <a:r>
              <a:rPr lang="ru-RU" sz="1600" dirty="0" smtClean="0">
                <a:solidFill>
                  <a:srgbClr val="CC6600"/>
                </a:solidFill>
              </a:rPr>
              <a:t>общецеховой</a:t>
            </a:r>
            <a:r>
              <a:rPr lang="ru-RU" sz="1600" dirty="0" smtClean="0">
                <a:solidFill>
                  <a:srgbClr val="CC6600"/>
                </a:solidFill>
              </a:rPr>
              <a:t>, не занятый ремонтом; </a:t>
            </a:r>
            <a:endParaRPr lang="ru-RU" sz="1600" dirty="0" smtClean="0">
              <a:solidFill>
                <a:srgbClr val="CC6600"/>
              </a:solidFill>
            </a:endParaRPr>
          </a:p>
          <a:p>
            <a:pPr>
              <a:buFont typeface="Courier New" pitchFamily="49" charset="0"/>
              <a:buChar char="o"/>
            </a:pPr>
            <a:r>
              <a:rPr lang="ru-RU" sz="1600" dirty="0" smtClean="0">
                <a:solidFill>
                  <a:srgbClr val="7030A0"/>
                </a:solidFill>
              </a:rPr>
              <a:t> </a:t>
            </a:r>
            <a:r>
              <a:rPr lang="ru-RU" sz="1600" dirty="0" smtClean="0">
                <a:solidFill>
                  <a:srgbClr val="7030A0"/>
                </a:solidFill>
              </a:rPr>
              <a:t> </a:t>
            </a:r>
            <a:r>
              <a:rPr lang="ru-RU" sz="1600" dirty="0" smtClean="0">
                <a:solidFill>
                  <a:srgbClr val="CC6600"/>
                </a:solidFill>
              </a:rPr>
              <a:t>оперативный</a:t>
            </a:r>
            <a:r>
              <a:rPr lang="ru-RU" sz="1600" dirty="0" smtClean="0">
                <a:solidFill>
                  <a:srgbClr val="CC6600"/>
                </a:solidFill>
              </a:rPr>
              <a:t>; </a:t>
            </a:r>
            <a:endParaRPr lang="ru-RU" sz="1600" dirty="0" smtClean="0">
              <a:solidFill>
                <a:srgbClr val="CC6600"/>
              </a:solidFill>
            </a:endParaRPr>
          </a:p>
          <a:p>
            <a:pPr>
              <a:buFont typeface="Courier New" pitchFamily="49" charset="0"/>
              <a:buChar char="o"/>
            </a:pPr>
            <a:r>
              <a:rPr lang="ru-RU" sz="1600" dirty="0" smtClean="0">
                <a:solidFill>
                  <a:srgbClr val="7030A0"/>
                </a:solidFill>
              </a:rPr>
              <a:t> </a:t>
            </a:r>
            <a:r>
              <a:rPr lang="ru-RU" sz="1600" dirty="0" smtClean="0"/>
              <a:t> </a:t>
            </a:r>
            <a:r>
              <a:rPr lang="ru-RU" sz="1600" dirty="0" smtClean="0">
                <a:solidFill>
                  <a:srgbClr val="CC6600"/>
                </a:solidFill>
              </a:rPr>
              <a:t>занятый </a:t>
            </a:r>
            <a:r>
              <a:rPr lang="ru-RU" sz="1600" dirty="0" smtClean="0">
                <a:solidFill>
                  <a:srgbClr val="CC6600"/>
                </a:solidFill>
              </a:rPr>
              <a:t>наладкой и испытанием котлотурбинного оборудования;</a:t>
            </a:r>
          </a:p>
          <a:p>
            <a:pPr>
              <a:buFont typeface="Courier New" pitchFamily="49" charset="0"/>
              <a:buChar char="o"/>
            </a:pPr>
            <a:r>
              <a:rPr lang="ru-RU" sz="1600" dirty="0" smtClean="0">
                <a:solidFill>
                  <a:srgbClr val="7030A0"/>
                </a:solidFill>
              </a:rPr>
              <a:t>  </a:t>
            </a:r>
            <a:r>
              <a:rPr lang="ru-RU" sz="1600" dirty="0" err="1" smtClean="0">
                <a:solidFill>
                  <a:srgbClr val="CC6600"/>
                </a:solidFill>
              </a:rPr>
              <a:t>химлаборатории</a:t>
            </a:r>
            <a:r>
              <a:rPr lang="ru-RU" sz="1600" dirty="0" smtClean="0">
                <a:solidFill>
                  <a:srgbClr val="CC6600"/>
                </a:solidFill>
              </a:rPr>
              <a:t>;</a:t>
            </a:r>
          </a:p>
          <a:p>
            <a:pPr>
              <a:buFont typeface="Courier New" pitchFamily="49" charset="0"/>
              <a:buChar char="o"/>
            </a:pPr>
            <a:r>
              <a:rPr lang="ru-RU" sz="1600" dirty="0" smtClean="0">
                <a:solidFill>
                  <a:srgbClr val="7030A0"/>
                </a:solidFill>
              </a:rPr>
              <a:t>  </a:t>
            </a:r>
            <a:r>
              <a:rPr lang="ru-RU" sz="1600" dirty="0" smtClean="0">
                <a:solidFill>
                  <a:srgbClr val="CC6600"/>
                </a:solidFill>
              </a:rPr>
              <a:t>военизированной </a:t>
            </a:r>
            <a:r>
              <a:rPr lang="ru-RU" sz="1600" dirty="0" smtClean="0">
                <a:solidFill>
                  <a:srgbClr val="CC6600"/>
                </a:solidFill>
              </a:rPr>
              <a:t>(сторожевой) охраны</a:t>
            </a:r>
            <a:r>
              <a:rPr lang="ru-RU" sz="1600" dirty="0" smtClean="0">
                <a:solidFill>
                  <a:srgbClr val="CC6600"/>
                </a:solidFill>
              </a:rPr>
              <a:t>.</a:t>
            </a:r>
          </a:p>
          <a:p>
            <a:endParaRPr lang="ru-RU" sz="1600" dirty="0" smtClean="0"/>
          </a:p>
          <a:p>
            <a:r>
              <a:rPr lang="ru-RU" sz="1600" u="sng" dirty="0" smtClean="0">
                <a:solidFill>
                  <a:srgbClr val="7030A0"/>
                </a:solidFill>
              </a:rPr>
              <a:t>К ремонтному относится персонал:</a:t>
            </a:r>
            <a:endParaRPr lang="ru-RU" sz="1600" u="sng" dirty="0">
              <a:solidFill>
                <a:srgbClr val="7030A0"/>
              </a:solidFill>
            </a:endParaRPr>
          </a:p>
        </p:txBody>
      </p:sp>
      <p:sp>
        <p:nvSpPr>
          <p:cNvPr id="10" name="Прямоугольник 9"/>
          <p:cNvSpPr/>
          <p:nvPr/>
        </p:nvSpPr>
        <p:spPr>
          <a:xfrm>
            <a:off x="428596" y="5000636"/>
            <a:ext cx="8286808" cy="1323439"/>
          </a:xfrm>
          <a:prstGeom prst="rect">
            <a:avLst/>
          </a:prstGeom>
        </p:spPr>
        <p:txBody>
          <a:bodyPr wrap="square">
            <a:spAutoFit/>
          </a:bodyPr>
          <a:lstStyle/>
          <a:p>
            <a:r>
              <a:rPr lang="ru-RU" sz="1600" dirty="0" smtClean="0">
                <a:solidFill>
                  <a:srgbClr val="CC6600"/>
                </a:solidFill>
              </a:rPr>
              <a:t>Выполняющий </a:t>
            </a:r>
            <a:r>
              <a:rPr lang="ru-RU" sz="1600" dirty="0" smtClean="0">
                <a:solidFill>
                  <a:srgbClr val="CC6600"/>
                </a:solidFill>
              </a:rPr>
              <a:t>капитальный, средний и текущий ремонты, техническое обслуживание, реконструкцию и модернизацию оборудования, приборов и устройств, а также текущий ремонт зданий и сооружений; электротехнической лаборатории; отдела (группы) подготовки и проведения ремонта; по контролю за металлом; участка, цеха теплоснабжения и подземных коммуникаций.</a:t>
            </a:r>
            <a:endParaRPr lang="ru-RU" sz="1600" dirty="0">
              <a:solidFill>
                <a:srgbClr val="CC6600"/>
              </a:solidFil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Прямоугольник 4"/>
          <p:cNvSpPr/>
          <p:nvPr/>
        </p:nvSpPr>
        <p:spPr>
          <a:xfrm>
            <a:off x="357158" y="285728"/>
            <a:ext cx="8429684" cy="6247864"/>
          </a:xfrm>
          <a:prstGeom prst="rect">
            <a:avLst/>
          </a:prstGeom>
        </p:spPr>
        <p:txBody>
          <a:bodyPr wrap="square">
            <a:spAutoFit/>
          </a:bodyPr>
          <a:lstStyle/>
          <a:p>
            <a:r>
              <a:rPr lang="ru-RU" sz="1600" dirty="0" smtClean="0">
                <a:solidFill>
                  <a:srgbClr val="CC6600"/>
                </a:solidFill>
              </a:rPr>
              <a:t>Для расчета и планирования численности персонала ТЭС, фонда заработной платы могут быть </a:t>
            </a:r>
            <a:r>
              <a:rPr lang="ru-RU" sz="1600" dirty="0" smtClean="0">
                <a:solidFill>
                  <a:srgbClr val="7030A0"/>
                </a:solidFill>
              </a:rPr>
              <a:t>использованы нормативы численности ее </a:t>
            </a:r>
            <a:r>
              <a:rPr lang="ru-RU" sz="1600" dirty="0" smtClean="0">
                <a:solidFill>
                  <a:srgbClr val="7030A0"/>
                </a:solidFill>
              </a:rPr>
              <a:t>промышленно-производственного </a:t>
            </a:r>
            <a:r>
              <a:rPr lang="ru-RU" sz="1600" dirty="0" smtClean="0">
                <a:solidFill>
                  <a:srgbClr val="7030A0"/>
                </a:solidFill>
              </a:rPr>
              <a:t>персонала</a:t>
            </a:r>
            <a:r>
              <a:rPr lang="ru-RU" sz="1600" dirty="0" smtClean="0">
                <a:solidFill>
                  <a:srgbClr val="CC6600"/>
                </a:solidFill>
              </a:rPr>
              <a:t>.</a:t>
            </a:r>
          </a:p>
          <a:p>
            <a:endParaRPr lang="ru-RU" sz="1600" dirty="0" smtClean="0"/>
          </a:p>
          <a:p>
            <a:r>
              <a:rPr lang="ru-RU" sz="1600" dirty="0" smtClean="0">
                <a:solidFill>
                  <a:srgbClr val="7030A0"/>
                </a:solidFill>
              </a:rPr>
              <a:t>В нормативы численности промышленно-производственного персонала включаются </a:t>
            </a:r>
            <a:r>
              <a:rPr lang="ru-RU" sz="1600" dirty="0" smtClean="0">
                <a:solidFill>
                  <a:srgbClr val="CC6600"/>
                </a:solidFill>
              </a:rPr>
              <a:t>рабочие, руководители, специалисты, служащие, необходимые для выполнения всего комплекса эксплуатационных. и ремонтных работ, включая реконструктивные работы в соответствии с Правилами технической эксплуатации и безопасности и производственными инструкциями</a:t>
            </a:r>
            <a:r>
              <a:rPr lang="ru-RU" sz="1600" dirty="0" smtClean="0">
                <a:solidFill>
                  <a:srgbClr val="CC6600"/>
                </a:solidFill>
              </a:rPr>
              <a:t>.</a:t>
            </a:r>
          </a:p>
          <a:p>
            <a:endParaRPr lang="ru-RU" sz="1600" dirty="0" smtClean="0"/>
          </a:p>
          <a:p>
            <a:r>
              <a:rPr lang="ru-RU" sz="1600" dirty="0" smtClean="0">
                <a:solidFill>
                  <a:srgbClr val="7030A0"/>
                </a:solidFill>
              </a:rPr>
              <a:t>В нормативную численность дополнительно включается </a:t>
            </a:r>
            <a:r>
              <a:rPr lang="ru-RU" sz="1600" dirty="0" smtClean="0">
                <a:solidFill>
                  <a:srgbClr val="CC6600"/>
                </a:solidFill>
              </a:rPr>
              <a:t>персонал по обслуживанию находящихся на балансе электростанций внешних электрических и тепловых сетей, районных и передвижных котельных, энергопоездов, дизельных электростанций, автотранспорта, подразделений, занятых обслуживанием автоматизированных систем управления (АСУ), ведомственной сторожевой и пожарной охраны</a:t>
            </a:r>
            <a:r>
              <a:rPr lang="ru-RU" sz="1600" dirty="0" smtClean="0">
                <a:solidFill>
                  <a:srgbClr val="CC6600"/>
                </a:solidFill>
              </a:rPr>
              <a:t>.</a:t>
            </a:r>
          </a:p>
          <a:p>
            <a:endParaRPr lang="ru-RU" sz="1600" dirty="0" smtClean="0"/>
          </a:p>
          <a:p>
            <a:r>
              <a:rPr lang="ru-RU" sz="1600" dirty="0" smtClean="0">
                <a:solidFill>
                  <a:srgbClr val="CC6600"/>
                </a:solidFill>
              </a:rPr>
              <a:t>Для определения суммарной нормативной численности промышленно-производственного персонала ТЭС могут использоваться укрупненные нормативы. </a:t>
            </a:r>
            <a:endParaRPr lang="ru-RU" sz="1600" dirty="0" smtClean="0">
              <a:solidFill>
                <a:srgbClr val="CC6600"/>
              </a:solidFill>
            </a:endParaRPr>
          </a:p>
          <a:p>
            <a:endParaRPr lang="ru-RU" sz="1600" dirty="0" smtClean="0">
              <a:solidFill>
                <a:srgbClr val="CC6600"/>
              </a:solidFill>
            </a:endParaRPr>
          </a:p>
          <a:p>
            <a:r>
              <a:rPr lang="ru-RU" sz="1600" dirty="0" smtClean="0">
                <a:solidFill>
                  <a:srgbClr val="CC6600"/>
                </a:solidFill>
              </a:rPr>
              <a:t>Структура </a:t>
            </a:r>
            <a:r>
              <a:rPr lang="ru-RU" sz="1600" dirty="0" smtClean="0">
                <a:solidFill>
                  <a:srgbClr val="CC6600"/>
                </a:solidFill>
              </a:rPr>
              <a:t>административно-управленческого персонала тепловых электростанций зависит от нормативной численности промышленно-производственного персонала (ППП). На электростанциях с нормативной численностью ППП до 450 человек в производственно-технический отдел (ПТО) могут быть включены группы: планово-экономическая, материально-технического снабжения, капитального строительства, наладки и испытаний оборудования.</a:t>
            </a:r>
            <a:endParaRPr lang="ru-RU" sz="1600" dirty="0">
              <a:solidFill>
                <a:srgbClr val="CC6600"/>
              </a:solidFill>
            </a:endParaRPr>
          </a:p>
        </p:txBody>
      </p:sp>
    </p:spTree>
  </p:cSld>
  <p:clrMapOvr>
    <a:masterClrMapping/>
  </p:clrMapOvr>
</p:sld>
</file>

<file path=ppt/theme/theme1.xml><?xml version="1.0" encoding="utf-8"?>
<a:theme xmlns:a="http://schemas.openxmlformats.org/drawingml/2006/main" name="Оформление по умолчанию">
  <a:themeElements>
    <a:clrScheme name="Аспект">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Оформление по умолчанию">
      <a:majorFont>
        <a:latin typeface="Arial"/>
        <a:ea typeface=""/>
        <a:cs typeface=""/>
      </a:majorFont>
      <a:minorFont>
        <a:latin typeface="Arial"/>
        <a:ea typeface=""/>
        <a:cs typeface=""/>
      </a:minorFont>
    </a:fontScheme>
    <a:fmtScheme name="Аспект">
      <a:fillStyleLst>
        <a:solidFill>
          <a:schemeClr val="phClr"/>
        </a:solidFill>
        <a:gradFill rotWithShape="1">
          <a:gsLst>
            <a:gs pos="0">
              <a:schemeClr val="phClr">
                <a:tint val="65000"/>
                <a:satMod val="270000"/>
              </a:schemeClr>
            </a:gs>
            <a:gs pos="25000">
              <a:schemeClr val="phClr">
                <a:tint val="60000"/>
                <a:satMod val="300000"/>
              </a:schemeClr>
            </a:gs>
            <a:gs pos="100000">
              <a:schemeClr val="phClr">
                <a:tint val="29000"/>
                <a:satMod val="400000"/>
              </a:schemeClr>
            </a:gs>
          </a:gsLst>
          <a:lin ang="16200000" scaled="1"/>
        </a:gradFill>
        <a:gradFill rotWithShape="1">
          <a:gsLst>
            <a:gs pos="0">
              <a:schemeClr val="phClr">
                <a:shade val="45000"/>
                <a:satMod val="155000"/>
              </a:schemeClr>
            </a:gs>
            <a:gs pos="60000">
              <a:schemeClr val="phClr">
                <a:shade val="95000"/>
                <a:satMod val="150000"/>
              </a:schemeClr>
            </a:gs>
            <a:gs pos="100000">
              <a:schemeClr val="phClr">
                <a:tint val="87000"/>
                <a:satMod val="250000"/>
              </a:schemeClr>
            </a:gs>
          </a:gsLst>
          <a:lin ang="16200000" scaled="0"/>
        </a:gradFill>
      </a:fillStyleLst>
      <a:lnStyleLst>
        <a:ln w="9525" cap="flat" cmpd="sng" algn="ctr">
          <a:solidFill>
            <a:schemeClr val="phClr">
              <a:satMod val="150000"/>
            </a:schemeClr>
          </a:solidFill>
          <a:prstDash val="solid"/>
        </a:ln>
        <a:ln w="42500" cap="flat" cmpd="sng" algn="ctr">
          <a:solidFill>
            <a:schemeClr val="phClr"/>
          </a:solidFill>
          <a:prstDash val="solid"/>
        </a:ln>
        <a:ln w="38100" cap="flat" cmpd="sng" algn="ctr">
          <a:solidFill>
            <a:schemeClr val="phClr"/>
          </a:solidFill>
          <a:prstDash val="solid"/>
        </a:ln>
      </a:lnStyleLst>
      <a:effectStyleLst>
        <a:effectStyle>
          <a:effectLst>
            <a:outerShdw blurRad="65500" dist="38100" dir="5400000" rotWithShape="0">
              <a:srgbClr val="000000">
                <a:alpha val="40000"/>
              </a:srgbClr>
            </a:outerShdw>
          </a:effectLst>
        </a:effectStyle>
        <a:effectStyle>
          <a:effectLst>
            <a:outerShdw blurRad="65500" dist="38100" dir="5400000" rotWithShape="0">
              <a:srgbClr val="000000">
                <a:alpha val="40000"/>
              </a:srgbClr>
            </a:outerShdw>
          </a:effectLst>
        </a:effectStyle>
        <a:effectStyle>
          <a:effectLst>
            <a:outerShdw blurRad="65500" dist="38100" dir="5400000" rotWithShape="0">
              <a:srgbClr val="000000">
                <a:alpha val="40000"/>
              </a:srgbClr>
            </a:outerShdw>
          </a:effectLst>
          <a:scene3d>
            <a:camera prst="orthographicFront" fov="0">
              <a:rot lat="0" lon="0" rev="0"/>
            </a:camera>
            <a:lightRig rig="contrasting" dir="t">
              <a:rot lat="0" lon="0" rev="12000000"/>
            </a:lightRig>
          </a:scene3d>
          <a:sp3d prstMaterial="powder">
            <a:bevelT h="508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Оформление по умолчанию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Оформление по умолчанию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Оформление по умолчанию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Оформление по умолчанию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Оформление по умолчанию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Оформление по умолчанию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Оформление по умолчанию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Оформление по умолчанию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Оформление по умолчанию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Оформление по умолчанию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Оформление по умолчанию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Оформление по умолчанию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Тема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606</TotalTime>
  <Words>1419</Words>
  <Application>Microsoft Office PowerPoint</Application>
  <PresentationFormat>Экран (4:3)</PresentationFormat>
  <Paragraphs>107</Paragraphs>
  <Slides>10</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10</vt:i4>
      </vt:variant>
    </vt:vector>
  </HeadingPairs>
  <TitlesOfParts>
    <vt:vector size="11" baseType="lpstr">
      <vt:lpstr>Оформление по умолчанию</vt:lpstr>
      <vt:lpstr>Слайд 1</vt:lpstr>
      <vt:lpstr>Слайд 2</vt:lpstr>
      <vt:lpstr>Слайд 3</vt:lpstr>
      <vt:lpstr>Слайд 4</vt:lpstr>
      <vt:lpstr>Слайд 5</vt:lpstr>
      <vt:lpstr>Слайд 6</vt:lpstr>
      <vt:lpstr>Слайд 7</vt:lpstr>
      <vt:lpstr>Слайд 8</vt:lpstr>
      <vt:lpstr>Слайд 9</vt:lpstr>
      <vt:lpstr>Слайд 10</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ledovski</dc:creator>
  <cp:lastModifiedBy>Zver</cp:lastModifiedBy>
  <cp:revision>70</cp:revision>
  <dcterms:created xsi:type="dcterms:W3CDTF">2007-06-13T11:46:24Z</dcterms:created>
  <dcterms:modified xsi:type="dcterms:W3CDTF">2008-01-13T10:46:39Z</dcterms:modified>
</cp:coreProperties>
</file>