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iagrams/quickStyle2.xml" ContentType="application/vnd.openxmlformats-officedocument.drawingml.diagramStyle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diagrams/layout4.xml" ContentType="application/vnd.openxmlformats-officedocument.drawingml.diagram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7" r:id="rId2"/>
    <p:sldId id="285" r:id="rId3"/>
    <p:sldId id="286" r:id="rId4"/>
    <p:sldId id="287" r:id="rId5"/>
    <p:sldId id="288" r:id="rId6"/>
    <p:sldId id="289" r:id="rId7"/>
    <p:sldId id="284" r:id="rId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6600"/>
    <a:srgbClr val="FF9900"/>
    <a:srgbClr val="660033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5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96A45E9-407C-4748-80E8-89DB66CB2822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2B688AF-0FD2-49D0-A43F-1710BDD5CC38}">
      <dgm:prSet phldrT="[Текст]" custT="1"/>
      <dgm:spPr>
        <a:solidFill>
          <a:schemeClr val="accent1">
            <a:lumMod val="20000"/>
            <a:lumOff val="80000"/>
          </a:schemeClr>
        </a:solidFill>
        <a:ln>
          <a:solidFill>
            <a:schemeClr val="accent1">
              <a:lumMod val="40000"/>
              <a:lumOff val="60000"/>
            </a:schemeClr>
          </a:solidFill>
        </a:ln>
      </dgm:spPr>
      <dgm:t>
        <a:bodyPr/>
        <a:lstStyle/>
        <a:p>
          <a:pPr algn="ctr"/>
          <a:r>
            <a:rPr lang="ru-RU" sz="1800" b="0" dirty="0" smtClean="0">
              <a:solidFill>
                <a:srgbClr val="7030A0"/>
              </a:solidFill>
            </a:rPr>
            <a:t>Классификация тепловых электростанций</a:t>
          </a:r>
          <a:endParaRPr lang="ru-RU" sz="1800" b="0" dirty="0">
            <a:solidFill>
              <a:srgbClr val="7030A0"/>
            </a:solidFill>
          </a:endParaRPr>
        </a:p>
      </dgm:t>
    </dgm:pt>
    <dgm:pt modelId="{499578F3-8C5F-4042-BF20-ADEB173E5D4A}" type="parTrans" cxnId="{3EFCEDEB-DEDE-47D4-A5EF-63F8A54A6C8A}">
      <dgm:prSet/>
      <dgm:spPr/>
      <dgm:t>
        <a:bodyPr/>
        <a:lstStyle/>
        <a:p>
          <a:endParaRPr lang="ru-RU"/>
        </a:p>
      </dgm:t>
    </dgm:pt>
    <dgm:pt modelId="{A58D7E06-1655-47C9-A3CC-3FDBB6758AFC}" type="sibTrans" cxnId="{3EFCEDEB-DEDE-47D4-A5EF-63F8A54A6C8A}">
      <dgm:prSet/>
      <dgm:spPr/>
      <dgm:t>
        <a:bodyPr/>
        <a:lstStyle/>
        <a:p>
          <a:endParaRPr lang="ru-RU"/>
        </a:p>
      </dgm:t>
    </dgm:pt>
    <dgm:pt modelId="{CDB2D973-4ED6-4AB8-9881-FB096565C980}" type="pres">
      <dgm:prSet presAssocID="{196A45E9-407C-4748-80E8-89DB66CB2822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F751FE5-3548-4BED-A583-D82768A691B2}" type="pres">
      <dgm:prSet presAssocID="{62B688AF-0FD2-49D0-A43F-1710BDD5CC38}" presName="parentText" presStyleLbl="node1" presStyleIdx="0" presStyleCnt="1" custScaleY="36947" custLinFactY="-36780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9FDCD74-796E-484E-85BF-36475D1DB032}" type="presOf" srcId="{196A45E9-407C-4748-80E8-89DB66CB2822}" destId="{CDB2D973-4ED6-4AB8-9881-FB096565C980}" srcOrd="0" destOrd="0" presId="urn:microsoft.com/office/officeart/2005/8/layout/vList2"/>
    <dgm:cxn modelId="{A00203D0-CB9E-4F68-BA99-E44EF0163982}" type="presOf" srcId="{62B688AF-0FD2-49D0-A43F-1710BDD5CC38}" destId="{2F751FE5-3548-4BED-A583-D82768A691B2}" srcOrd="0" destOrd="0" presId="urn:microsoft.com/office/officeart/2005/8/layout/vList2"/>
    <dgm:cxn modelId="{3EFCEDEB-DEDE-47D4-A5EF-63F8A54A6C8A}" srcId="{196A45E9-407C-4748-80E8-89DB66CB2822}" destId="{62B688AF-0FD2-49D0-A43F-1710BDD5CC38}" srcOrd="0" destOrd="0" parTransId="{499578F3-8C5F-4042-BF20-ADEB173E5D4A}" sibTransId="{A58D7E06-1655-47C9-A3CC-3FDBB6758AFC}"/>
    <dgm:cxn modelId="{3DC6CCB0-62B0-4A20-92BA-2566877290A1}" type="presParOf" srcId="{CDB2D973-4ED6-4AB8-9881-FB096565C980}" destId="{2F751FE5-3548-4BED-A583-D82768A691B2}" srcOrd="0" destOrd="0" presId="urn:microsoft.com/office/officeart/2005/8/layout/vList2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E23CA82-109F-4D95-B56D-577EC565AAB6}" type="doc">
      <dgm:prSet loTypeId="urn:microsoft.com/office/officeart/2005/8/layout/target3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3BF7510-1A9A-456C-8124-EF7ACDAFA575}">
      <dgm:prSet phldrT="[Текст]" custT="1"/>
      <dgm:spPr>
        <a:ln>
          <a:solidFill>
            <a:schemeClr val="accent1">
              <a:lumMod val="20000"/>
              <a:lumOff val="80000"/>
            </a:schemeClr>
          </a:solidFill>
        </a:ln>
      </dgm:spPr>
      <dgm:t>
        <a:bodyPr/>
        <a:lstStyle/>
        <a:p>
          <a:r>
            <a:rPr lang="ru-RU" sz="1600" u="sng" dirty="0" smtClean="0">
              <a:solidFill>
                <a:srgbClr val="CC6600"/>
              </a:solidFill>
            </a:rPr>
            <a:t>виду первичных</a:t>
          </a:r>
          <a:r>
            <a:rPr lang="en-US" sz="1600" u="sng" dirty="0" smtClean="0">
              <a:solidFill>
                <a:srgbClr val="CC6600"/>
              </a:solidFill>
            </a:rPr>
            <a:t> </a:t>
          </a:r>
          <a:r>
            <a:rPr lang="ru-RU" sz="1600" u="sng" dirty="0" smtClean="0">
              <a:solidFill>
                <a:srgbClr val="CC6600"/>
              </a:solidFill>
            </a:rPr>
            <a:t>энергоресурсов;</a:t>
          </a:r>
          <a:endParaRPr lang="ru-RU" sz="1600" u="sng" dirty="0"/>
        </a:p>
      </dgm:t>
    </dgm:pt>
    <dgm:pt modelId="{7AA9DF8D-D530-4154-A91E-3B2FCEA8E4AE}" type="parTrans" cxnId="{744AE380-1566-46EE-862F-B0C89F5F0493}">
      <dgm:prSet/>
      <dgm:spPr/>
      <dgm:t>
        <a:bodyPr/>
        <a:lstStyle/>
        <a:p>
          <a:endParaRPr lang="ru-RU"/>
        </a:p>
      </dgm:t>
    </dgm:pt>
    <dgm:pt modelId="{74E01439-5680-4D1F-A087-27B94D0EC757}" type="sibTrans" cxnId="{744AE380-1566-46EE-862F-B0C89F5F0493}">
      <dgm:prSet/>
      <dgm:spPr/>
      <dgm:t>
        <a:bodyPr/>
        <a:lstStyle/>
        <a:p>
          <a:endParaRPr lang="ru-RU"/>
        </a:p>
      </dgm:t>
    </dgm:pt>
    <dgm:pt modelId="{449F561F-41EC-4DA2-9FC2-43C847DD7381}">
      <dgm:prSet phldrT="[Текст]" custT="1"/>
      <dgm:spPr>
        <a:ln>
          <a:solidFill>
            <a:schemeClr val="accent1">
              <a:lumMod val="20000"/>
              <a:lumOff val="80000"/>
            </a:schemeClr>
          </a:solidFill>
        </a:ln>
      </dgm:spPr>
      <dgm:t>
        <a:bodyPr/>
        <a:lstStyle/>
        <a:p>
          <a:r>
            <a:rPr lang="ru-RU" sz="1600" u="sng" dirty="0" smtClean="0">
              <a:solidFill>
                <a:srgbClr val="CC6600"/>
              </a:solidFill>
            </a:rPr>
            <a:t>процессам преобразования энергии</a:t>
          </a:r>
          <a:r>
            <a:rPr lang="ru-RU" sz="1600" dirty="0" smtClean="0">
              <a:solidFill>
                <a:srgbClr val="CC6600"/>
              </a:solidFill>
            </a:rPr>
            <a:t>;</a:t>
          </a:r>
          <a:endParaRPr lang="ru-RU" sz="1600" dirty="0"/>
        </a:p>
      </dgm:t>
    </dgm:pt>
    <dgm:pt modelId="{1056C06F-7AA0-4F96-9325-A7FBA6B6B32A}" type="parTrans" cxnId="{BADA2E9F-4825-48EF-A9FA-BEC2CD28438E}">
      <dgm:prSet/>
      <dgm:spPr/>
      <dgm:t>
        <a:bodyPr/>
        <a:lstStyle/>
        <a:p>
          <a:endParaRPr lang="ru-RU"/>
        </a:p>
      </dgm:t>
    </dgm:pt>
    <dgm:pt modelId="{9002A1AB-C11C-4678-A415-A148C05964B2}" type="sibTrans" cxnId="{BADA2E9F-4825-48EF-A9FA-BEC2CD28438E}">
      <dgm:prSet/>
      <dgm:spPr/>
      <dgm:t>
        <a:bodyPr/>
        <a:lstStyle/>
        <a:p>
          <a:endParaRPr lang="ru-RU"/>
        </a:p>
      </dgm:t>
    </dgm:pt>
    <dgm:pt modelId="{3E8C4979-2550-417D-861B-574E221B234E}">
      <dgm:prSet phldrT="[Текст]" custT="1"/>
      <dgm:spPr>
        <a:ln>
          <a:solidFill>
            <a:schemeClr val="accent1">
              <a:lumMod val="20000"/>
              <a:lumOff val="80000"/>
            </a:schemeClr>
          </a:solidFill>
        </a:ln>
      </dgm:spPr>
      <dgm:t>
        <a:bodyPr/>
        <a:lstStyle/>
        <a:p>
          <a:r>
            <a:rPr lang="ru-RU" sz="1600" u="sng" dirty="0" smtClean="0">
              <a:solidFill>
                <a:srgbClr val="CC6600"/>
              </a:solidFill>
            </a:rPr>
            <a:t>количеству и виду энергоносителей;</a:t>
          </a:r>
          <a:endParaRPr lang="ru-RU" sz="1600" u="sng" dirty="0"/>
        </a:p>
      </dgm:t>
    </dgm:pt>
    <dgm:pt modelId="{1038190C-B1B4-491E-9620-6FEB83A4520E}" type="parTrans" cxnId="{460B61D4-7D47-4EB8-8DAD-CAD461B02D5E}">
      <dgm:prSet/>
      <dgm:spPr/>
      <dgm:t>
        <a:bodyPr/>
        <a:lstStyle/>
        <a:p>
          <a:endParaRPr lang="ru-RU"/>
        </a:p>
      </dgm:t>
    </dgm:pt>
    <dgm:pt modelId="{790FCA1B-6611-4C38-8816-0B8CD262DD68}" type="sibTrans" cxnId="{460B61D4-7D47-4EB8-8DAD-CAD461B02D5E}">
      <dgm:prSet/>
      <dgm:spPr/>
      <dgm:t>
        <a:bodyPr/>
        <a:lstStyle/>
        <a:p>
          <a:endParaRPr lang="ru-RU"/>
        </a:p>
      </dgm:t>
    </dgm:pt>
    <dgm:pt modelId="{7D412C9A-0595-4517-8717-D44C656A3468}">
      <dgm:prSet custT="1"/>
      <dgm:spPr>
        <a:ln>
          <a:solidFill>
            <a:schemeClr val="accent1">
              <a:lumMod val="20000"/>
              <a:lumOff val="80000"/>
            </a:schemeClr>
          </a:solidFill>
        </a:ln>
      </dgm:spPr>
      <dgm:t>
        <a:bodyPr/>
        <a:lstStyle/>
        <a:p>
          <a:r>
            <a:rPr lang="ru-RU" sz="1600" u="sng" dirty="0" smtClean="0">
              <a:solidFill>
                <a:srgbClr val="CC6600"/>
              </a:solidFill>
            </a:rPr>
            <a:t>видам отпускаемой энергии;</a:t>
          </a:r>
        </a:p>
      </dgm:t>
    </dgm:pt>
    <dgm:pt modelId="{17722A22-17E5-49D5-AE39-1A190DC3C512}" type="parTrans" cxnId="{F35C1CA4-4337-4C1F-94BE-78B1509728B4}">
      <dgm:prSet/>
      <dgm:spPr/>
      <dgm:t>
        <a:bodyPr/>
        <a:lstStyle/>
        <a:p>
          <a:endParaRPr lang="ru-RU"/>
        </a:p>
      </dgm:t>
    </dgm:pt>
    <dgm:pt modelId="{CEEBD770-5AE3-45C4-B825-7CFB062540DA}" type="sibTrans" cxnId="{F35C1CA4-4337-4C1F-94BE-78B1509728B4}">
      <dgm:prSet/>
      <dgm:spPr/>
      <dgm:t>
        <a:bodyPr/>
        <a:lstStyle/>
        <a:p>
          <a:endParaRPr lang="ru-RU"/>
        </a:p>
      </dgm:t>
    </dgm:pt>
    <dgm:pt modelId="{72ABDEE0-9C46-4AA2-84B5-78D1B26D1662}">
      <dgm:prSet custT="1"/>
      <dgm:spPr>
        <a:ln>
          <a:solidFill>
            <a:schemeClr val="accent1">
              <a:lumMod val="20000"/>
              <a:lumOff val="80000"/>
            </a:schemeClr>
          </a:solidFill>
        </a:ln>
      </dgm:spPr>
      <dgm:t>
        <a:bodyPr/>
        <a:lstStyle/>
        <a:p>
          <a:r>
            <a:rPr lang="ru-RU" sz="1600" u="sng" dirty="0" smtClean="0">
              <a:solidFill>
                <a:srgbClr val="CC6600"/>
              </a:solidFill>
            </a:rPr>
            <a:t>режиму работы</a:t>
          </a:r>
          <a:r>
            <a:rPr lang="en-US" sz="1600" u="sng" dirty="0" smtClean="0">
              <a:solidFill>
                <a:srgbClr val="CC6600"/>
              </a:solidFill>
            </a:rPr>
            <a:t>;</a:t>
          </a:r>
          <a:endParaRPr lang="ru-RU" sz="1600" u="sng" dirty="0">
            <a:solidFill>
              <a:srgbClr val="CC6600"/>
            </a:solidFill>
          </a:endParaRPr>
        </a:p>
      </dgm:t>
    </dgm:pt>
    <dgm:pt modelId="{5477D228-33DB-4568-9B38-F7F15D158D4F}" type="sibTrans" cxnId="{FE0AB423-4EFD-4565-94F1-1165072FBC25}">
      <dgm:prSet/>
      <dgm:spPr/>
      <dgm:t>
        <a:bodyPr/>
        <a:lstStyle/>
        <a:p>
          <a:endParaRPr lang="ru-RU"/>
        </a:p>
      </dgm:t>
    </dgm:pt>
    <dgm:pt modelId="{EDEA81C7-758D-4A39-A0B7-58554FE1D69F}" type="parTrans" cxnId="{FE0AB423-4EFD-4565-94F1-1165072FBC25}">
      <dgm:prSet/>
      <dgm:spPr/>
      <dgm:t>
        <a:bodyPr/>
        <a:lstStyle/>
        <a:p>
          <a:endParaRPr lang="ru-RU"/>
        </a:p>
      </dgm:t>
    </dgm:pt>
    <dgm:pt modelId="{08BA23CA-16A5-4810-AB14-CBA037DFCD9E}">
      <dgm:prSet custT="1"/>
      <dgm:spPr>
        <a:ln>
          <a:solidFill>
            <a:schemeClr val="accent1">
              <a:lumMod val="20000"/>
              <a:lumOff val="80000"/>
            </a:schemeClr>
          </a:solidFill>
        </a:ln>
      </dgm:spPr>
      <dgm:t>
        <a:bodyPr/>
        <a:lstStyle/>
        <a:p>
          <a:r>
            <a:rPr lang="ru-RU" sz="1600" u="sng" dirty="0" smtClean="0">
              <a:solidFill>
                <a:srgbClr val="CC6600"/>
              </a:solidFill>
            </a:rPr>
            <a:t>кругу охватываемых потребителей</a:t>
          </a:r>
          <a:r>
            <a:rPr lang="ru-RU" sz="1600" u="sng" dirty="0" smtClean="0"/>
            <a:t>;</a:t>
          </a:r>
          <a:endParaRPr lang="ru-RU" sz="1600" u="sng" dirty="0"/>
        </a:p>
      </dgm:t>
    </dgm:pt>
    <dgm:pt modelId="{788FBA8C-165A-484F-9AEA-78361403C81F}" type="parTrans" cxnId="{E6982CC2-B42A-4460-89A8-A7B4CA73FC14}">
      <dgm:prSet/>
      <dgm:spPr/>
      <dgm:t>
        <a:bodyPr/>
        <a:lstStyle/>
        <a:p>
          <a:endParaRPr lang="ru-RU"/>
        </a:p>
      </dgm:t>
    </dgm:pt>
    <dgm:pt modelId="{BB9C8047-548A-439C-B335-CE04FC01CBEC}" type="sibTrans" cxnId="{E6982CC2-B42A-4460-89A8-A7B4CA73FC14}">
      <dgm:prSet/>
      <dgm:spPr/>
      <dgm:t>
        <a:bodyPr/>
        <a:lstStyle/>
        <a:p>
          <a:endParaRPr lang="ru-RU"/>
        </a:p>
      </dgm:t>
    </dgm:pt>
    <dgm:pt modelId="{40B646E9-8274-4DF1-A18D-E87B2623E917}" type="pres">
      <dgm:prSet presAssocID="{3E23CA82-109F-4D95-B56D-577EC565AAB6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13EB37F-5DD6-44FC-B1C7-0D455C1E8164}" type="pres">
      <dgm:prSet presAssocID="{73BF7510-1A9A-456C-8124-EF7ACDAFA575}" presName="circle1" presStyleLbl="node1" presStyleIdx="0" presStyleCnt="6"/>
      <dgm:spPr>
        <a:solidFill>
          <a:schemeClr val="accent1">
            <a:lumMod val="20000"/>
            <a:lumOff val="80000"/>
          </a:schemeClr>
        </a:solidFill>
        <a:ln>
          <a:solidFill>
            <a:schemeClr val="accent1">
              <a:lumMod val="20000"/>
              <a:lumOff val="80000"/>
            </a:schemeClr>
          </a:solidFill>
        </a:ln>
      </dgm:spPr>
    </dgm:pt>
    <dgm:pt modelId="{6D133D40-D2E8-40A1-AB4D-ACEE740C2993}" type="pres">
      <dgm:prSet presAssocID="{73BF7510-1A9A-456C-8124-EF7ACDAFA575}" presName="space" presStyleCnt="0"/>
      <dgm:spPr/>
    </dgm:pt>
    <dgm:pt modelId="{DD2C5C59-B218-4F3D-862B-991784656E7D}" type="pres">
      <dgm:prSet presAssocID="{73BF7510-1A9A-456C-8124-EF7ACDAFA575}" presName="rect1" presStyleLbl="alignAcc1" presStyleIdx="0" presStyleCnt="6" custLinFactNeighborY="4000"/>
      <dgm:spPr/>
      <dgm:t>
        <a:bodyPr/>
        <a:lstStyle/>
        <a:p>
          <a:endParaRPr lang="ru-RU"/>
        </a:p>
      </dgm:t>
    </dgm:pt>
    <dgm:pt modelId="{A131871D-0F54-4C10-9AFB-4EFE6199E2D8}" type="pres">
      <dgm:prSet presAssocID="{449F561F-41EC-4DA2-9FC2-43C847DD7381}" presName="vertSpace2" presStyleLbl="node1" presStyleIdx="0" presStyleCnt="6"/>
      <dgm:spPr/>
    </dgm:pt>
    <dgm:pt modelId="{379F0E93-196B-4498-B1B4-1F7911D48960}" type="pres">
      <dgm:prSet presAssocID="{449F561F-41EC-4DA2-9FC2-43C847DD7381}" presName="circle2" presStyleLbl="node1" presStyleIdx="1" presStyleCnt="6"/>
      <dgm:spPr>
        <a:solidFill>
          <a:schemeClr val="accent1">
            <a:lumMod val="20000"/>
            <a:lumOff val="80000"/>
          </a:schemeClr>
        </a:solidFill>
      </dgm:spPr>
    </dgm:pt>
    <dgm:pt modelId="{700FCE40-E6BE-4087-80EA-89F79F977968}" type="pres">
      <dgm:prSet presAssocID="{449F561F-41EC-4DA2-9FC2-43C847DD7381}" presName="rect2" presStyleLbl="alignAcc1" presStyleIdx="1" presStyleCnt="6"/>
      <dgm:spPr/>
      <dgm:t>
        <a:bodyPr/>
        <a:lstStyle/>
        <a:p>
          <a:endParaRPr lang="ru-RU"/>
        </a:p>
      </dgm:t>
    </dgm:pt>
    <dgm:pt modelId="{A8702511-5B62-41DD-938A-E58B63E61811}" type="pres">
      <dgm:prSet presAssocID="{3E8C4979-2550-417D-861B-574E221B234E}" presName="vertSpace3" presStyleLbl="node1" presStyleIdx="1" presStyleCnt="6"/>
      <dgm:spPr/>
    </dgm:pt>
    <dgm:pt modelId="{90439C3F-83CB-4CEE-AB81-952D36DD2611}" type="pres">
      <dgm:prSet presAssocID="{3E8C4979-2550-417D-861B-574E221B234E}" presName="circle3" presStyleLbl="node1" presStyleIdx="2" presStyleCnt="6"/>
      <dgm:spPr>
        <a:solidFill>
          <a:schemeClr val="accent1">
            <a:lumMod val="20000"/>
            <a:lumOff val="80000"/>
          </a:schemeClr>
        </a:solidFill>
      </dgm:spPr>
    </dgm:pt>
    <dgm:pt modelId="{7CB04F71-7B16-4330-8506-DE517B0D518D}" type="pres">
      <dgm:prSet presAssocID="{3E8C4979-2550-417D-861B-574E221B234E}" presName="rect3" presStyleLbl="alignAcc1" presStyleIdx="2" presStyleCnt="6"/>
      <dgm:spPr/>
      <dgm:t>
        <a:bodyPr/>
        <a:lstStyle/>
        <a:p>
          <a:endParaRPr lang="ru-RU"/>
        </a:p>
      </dgm:t>
    </dgm:pt>
    <dgm:pt modelId="{26086F0B-FD4C-490E-A495-5F5BAB65FC21}" type="pres">
      <dgm:prSet presAssocID="{72ABDEE0-9C46-4AA2-84B5-78D1B26D1662}" presName="vertSpace4" presStyleLbl="node1" presStyleIdx="2" presStyleCnt="6"/>
      <dgm:spPr/>
    </dgm:pt>
    <dgm:pt modelId="{DCDF139F-B420-4E8F-8176-7FDABD6A263E}" type="pres">
      <dgm:prSet presAssocID="{72ABDEE0-9C46-4AA2-84B5-78D1B26D1662}" presName="circle4" presStyleLbl="node1" presStyleIdx="3" presStyleCnt="6"/>
      <dgm:spPr>
        <a:solidFill>
          <a:schemeClr val="accent1">
            <a:lumMod val="20000"/>
            <a:lumOff val="80000"/>
          </a:schemeClr>
        </a:solidFill>
      </dgm:spPr>
    </dgm:pt>
    <dgm:pt modelId="{9F9185CE-8AD0-4E0E-9F9E-4484724F9D41}" type="pres">
      <dgm:prSet presAssocID="{72ABDEE0-9C46-4AA2-84B5-78D1B26D1662}" presName="rect4" presStyleLbl="alignAcc1" presStyleIdx="3" presStyleCnt="6"/>
      <dgm:spPr/>
      <dgm:t>
        <a:bodyPr/>
        <a:lstStyle/>
        <a:p>
          <a:endParaRPr lang="ru-RU"/>
        </a:p>
      </dgm:t>
    </dgm:pt>
    <dgm:pt modelId="{BABB675F-3C66-4552-B81F-3A39E0B65DA4}" type="pres">
      <dgm:prSet presAssocID="{7D412C9A-0595-4517-8717-D44C656A3468}" presName="vertSpace5" presStyleLbl="node1" presStyleIdx="3" presStyleCnt="6"/>
      <dgm:spPr/>
    </dgm:pt>
    <dgm:pt modelId="{6F7313A0-B0EE-42AA-9444-C69C3713D32F}" type="pres">
      <dgm:prSet presAssocID="{7D412C9A-0595-4517-8717-D44C656A3468}" presName="circle5" presStyleLbl="node1" presStyleIdx="4" presStyleCnt="6"/>
      <dgm:spPr>
        <a:solidFill>
          <a:schemeClr val="accent1">
            <a:lumMod val="20000"/>
            <a:lumOff val="80000"/>
          </a:schemeClr>
        </a:solidFill>
      </dgm:spPr>
    </dgm:pt>
    <dgm:pt modelId="{0162B30E-76BE-4CEF-A605-211190B54B34}" type="pres">
      <dgm:prSet presAssocID="{7D412C9A-0595-4517-8717-D44C656A3468}" presName="rect5" presStyleLbl="alignAcc1" presStyleIdx="4" presStyleCnt="6"/>
      <dgm:spPr/>
      <dgm:t>
        <a:bodyPr/>
        <a:lstStyle/>
        <a:p>
          <a:endParaRPr lang="ru-RU"/>
        </a:p>
      </dgm:t>
    </dgm:pt>
    <dgm:pt modelId="{D8BEDCB7-9467-4074-99DA-DC24CA12C33E}" type="pres">
      <dgm:prSet presAssocID="{08BA23CA-16A5-4810-AB14-CBA037DFCD9E}" presName="vertSpace6" presStyleLbl="node1" presStyleIdx="4" presStyleCnt="6"/>
      <dgm:spPr/>
    </dgm:pt>
    <dgm:pt modelId="{AF5607F3-D6C5-4C40-BC99-2AAC644CB514}" type="pres">
      <dgm:prSet presAssocID="{08BA23CA-16A5-4810-AB14-CBA037DFCD9E}" presName="circle6" presStyleLbl="node1" presStyleIdx="5" presStyleCnt="6"/>
      <dgm:spPr>
        <a:solidFill>
          <a:schemeClr val="accent1">
            <a:lumMod val="20000"/>
            <a:lumOff val="80000"/>
          </a:schemeClr>
        </a:solidFill>
        <a:ln>
          <a:solidFill>
            <a:schemeClr val="accent1">
              <a:lumMod val="20000"/>
              <a:lumOff val="80000"/>
            </a:schemeClr>
          </a:solidFill>
        </a:ln>
      </dgm:spPr>
    </dgm:pt>
    <dgm:pt modelId="{8412C349-9187-4FBA-B8A4-13172A7DBE88}" type="pres">
      <dgm:prSet presAssocID="{08BA23CA-16A5-4810-AB14-CBA037DFCD9E}" presName="rect6" presStyleLbl="alignAcc1" presStyleIdx="5" presStyleCnt="6"/>
      <dgm:spPr/>
      <dgm:t>
        <a:bodyPr/>
        <a:lstStyle/>
        <a:p>
          <a:endParaRPr lang="ru-RU"/>
        </a:p>
      </dgm:t>
    </dgm:pt>
    <dgm:pt modelId="{A4DA5517-9876-4B13-896D-56BE975AF59D}" type="pres">
      <dgm:prSet presAssocID="{73BF7510-1A9A-456C-8124-EF7ACDAFA575}" presName="rect1ParTxNoCh" presStyleLbl="alignAcc1" presStyleIdx="5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ADDBF66-F33A-4AE6-ADD2-BA7F403A57A3}" type="pres">
      <dgm:prSet presAssocID="{449F561F-41EC-4DA2-9FC2-43C847DD7381}" presName="rect2ParTxNoCh" presStyleLbl="alignAcc1" presStyleIdx="5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1F303DB-EBA0-4D27-AE52-C83EAE10A93E}" type="pres">
      <dgm:prSet presAssocID="{3E8C4979-2550-417D-861B-574E221B234E}" presName="rect3ParTxNoCh" presStyleLbl="alignAcc1" presStyleIdx="5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F9316A2-3860-445F-84B4-FC082B70CB3E}" type="pres">
      <dgm:prSet presAssocID="{72ABDEE0-9C46-4AA2-84B5-78D1B26D1662}" presName="rect4ParTxNoCh" presStyleLbl="alignAcc1" presStyleIdx="5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195D8B0-FA92-4CEE-AC35-F41A79A61E77}" type="pres">
      <dgm:prSet presAssocID="{7D412C9A-0595-4517-8717-D44C656A3468}" presName="rect5ParTxNoCh" presStyleLbl="alignAcc1" presStyleIdx="5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AF2F8CD-E6CE-45D8-B68E-2CA25FB4C324}" type="pres">
      <dgm:prSet presAssocID="{08BA23CA-16A5-4810-AB14-CBA037DFCD9E}" presName="rect6ParTxNoCh" presStyleLbl="alignAcc1" presStyleIdx="5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35C1CA4-4337-4C1F-94BE-78B1509728B4}" srcId="{3E23CA82-109F-4D95-B56D-577EC565AAB6}" destId="{7D412C9A-0595-4517-8717-D44C656A3468}" srcOrd="4" destOrd="0" parTransId="{17722A22-17E5-49D5-AE39-1A190DC3C512}" sibTransId="{CEEBD770-5AE3-45C4-B825-7CFB062540DA}"/>
    <dgm:cxn modelId="{DE88E6EA-6B7C-49CD-A0B8-A17E797712F5}" type="presOf" srcId="{72ABDEE0-9C46-4AA2-84B5-78D1B26D1662}" destId="{9F9316A2-3860-445F-84B4-FC082B70CB3E}" srcOrd="1" destOrd="0" presId="urn:microsoft.com/office/officeart/2005/8/layout/target3"/>
    <dgm:cxn modelId="{C38C3F0A-2D99-42EA-B530-4ECFC97B93BA}" type="presOf" srcId="{7D412C9A-0595-4517-8717-D44C656A3468}" destId="{0162B30E-76BE-4CEF-A605-211190B54B34}" srcOrd="0" destOrd="0" presId="urn:microsoft.com/office/officeart/2005/8/layout/target3"/>
    <dgm:cxn modelId="{744AE380-1566-46EE-862F-B0C89F5F0493}" srcId="{3E23CA82-109F-4D95-B56D-577EC565AAB6}" destId="{73BF7510-1A9A-456C-8124-EF7ACDAFA575}" srcOrd="0" destOrd="0" parTransId="{7AA9DF8D-D530-4154-A91E-3B2FCEA8E4AE}" sibTransId="{74E01439-5680-4D1F-A087-27B94D0EC757}"/>
    <dgm:cxn modelId="{FE0AB423-4EFD-4565-94F1-1165072FBC25}" srcId="{3E23CA82-109F-4D95-B56D-577EC565AAB6}" destId="{72ABDEE0-9C46-4AA2-84B5-78D1B26D1662}" srcOrd="3" destOrd="0" parTransId="{EDEA81C7-758D-4A39-A0B7-58554FE1D69F}" sibTransId="{5477D228-33DB-4568-9B38-F7F15D158D4F}"/>
    <dgm:cxn modelId="{A66F9258-6401-45C6-AA3C-422BBD3D422C}" type="presOf" srcId="{3E8C4979-2550-417D-861B-574E221B234E}" destId="{01F303DB-EBA0-4D27-AE52-C83EAE10A93E}" srcOrd="1" destOrd="0" presId="urn:microsoft.com/office/officeart/2005/8/layout/target3"/>
    <dgm:cxn modelId="{DE874D1A-1406-44F7-B8E1-B4044FEC31D7}" type="presOf" srcId="{3E8C4979-2550-417D-861B-574E221B234E}" destId="{7CB04F71-7B16-4330-8506-DE517B0D518D}" srcOrd="0" destOrd="0" presId="urn:microsoft.com/office/officeart/2005/8/layout/target3"/>
    <dgm:cxn modelId="{E41C9427-788F-41D3-8010-57473C31D647}" type="presOf" srcId="{73BF7510-1A9A-456C-8124-EF7ACDAFA575}" destId="{DD2C5C59-B218-4F3D-862B-991784656E7D}" srcOrd="0" destOrd="0" presId="urn:microsoft.com/office/officeart/2005/8/layout/target3"/>
    <dgm:cxn modelId="{DB32A0F2-7A5E-465D-A711-DFD3C145BF20}" type="presOf" srcId="{449F561F-41EC-4DA2-9FC2-43C847DD7381}" destId="{700FCE40-E6BE-4087-80EA-89F79F977968}" srcOrd="0" destOrd="0" presId="urn:microsoft.com/office/officeart/2005/8/layout/target3"/>
    <dgm:cxn modelId="{BADA2E9F-4825-48EF-A9FA-BEC2CD28438E}" srcId="{3E23CA82-109F-4D95-B56D-577EC565AAB6}" destId="{449F561F-41EC-4DA2-9FC2-43C847DD7381}" srcOrd="1" destOrd="0" parTransId="{1056C06F-7AA0-4F96-9325-A7FBA6B6B32A}" sibTransId="{9002A1AB-C11C-4678-A415-A148C05964B2}"/>
    <dgm:cxn modelId="{116607DB-CF55-4E67-BD97-3FF3E01BF08B}" type="presOf" srcId="{3E23CA82-109F-4D95-B56D-577EC565AAB6}" destId="{40B646E9-8274-4DF1-A18D-E87B2623E917}" srcOrd="0" destOrd="0" presId="urn:microsoft.com/office/officeart/2005/8/layout/target3"/>
    <dgm:cxn modelId="{864C096D-F360-41DC-83A6-37324078BA80}" type="presOf" srcId="{08BA23CA-16A5-4810-AB14-CBA037DFCD9E}" destId="{4AF2F8CD-E6CE-45D8-B68E-2CA25FB4C324}" srcOrd="1" destOrd="0" presId="urn:microsoft.com/office/officeart/2005/8/layout/target3"/>
    <dgm:cxn modelId="{11EF6537-2A69-4419-BB2F-C31EEF55BE79}" type="presOf" srcId="{73BF7510-1A9A-456C-8124-EF7ACDAFA575}" destId="{A4DA5517-9876-4B13-896D-56BE975AF59D}" srcOrd="1" destOrd="0" presId="urn:microsoft.com/office/officeart/2005/8/layout/target3"/>
    <dgm:cxn modelId="{A65765D0-7C99-4C95-B577-B6945FDFD8DA}" type="presOf" srcId="{72ABDEE0-9C46-4AA2-84B5-78D1B26D1662}" destId="{9F9185CE-8AD0-4E0E-9F9E-4484724F9D41}" srcOrd="0" destOrd="0" presId="urn:microsoft.com/office/officeart/2005/8/layout/target3"/>
    <dgm:cxn modelId="{112362F0-084F-4D83-9BC5-D476B1EEAF08}" type="presOf" srcId="{449F561F-41EC-4DA2-9FC2-43C847DD7381}" destId="{DADDBF66-F33A-4AE6-ADD2-BA7F403A57A3}" srcOrd="1" destOrd="0" presId="urn:microsoft.com/office/officeart/2005/8/layout/target3"/>
    <dgm:cxn modelId="{A6150A39-10FD-4854-A771-09E102CE89D2}" type="presOf" srcId="{08BA23CA-16A5-4810-AB14-CBA037DFCD9E}" destId="{8412C349-9187-4FBA-B8A4-13172A7DBE88}" srcOrd="0" destOrd="0" presId="urn:microsoft.com/office/officeart/2005/8/layout/target3"/>
    <dgm:cxn modelId="{FF50BB6D-915E-4177-9DB5-82074E8BD656}" type="presOf" srcId="{7D412C9A-0595-4517-8717-D44C656A3468}" destId="{8195D8B0-FA92-4CEE-AC35-F41A79A61E77}" srcOrd="1" destOrd="0" presId="urn:microsoft.com/office/officeart/2005/8/layout/target3"/>
    <dgm:cxn modelId="{E6982CC2-B42A-4460-89A8-A7B4CA73FC14}" srcId="{3E23CA82-109F-4D95-B56D-577EC565AAB6}" destId="{08BA23CA-16A5-4810-AB14-CBA037DFCD9E}" srcOrd="5" destOrd="0" parTransId="{788FBA8C-165A-484F-9AEA-78361403C81F}" sibTransId="{BB9C8047-548A-439C-B335-CE04FC01CBEC}"/>
    <dgm:cxn modelId="{460B61D4-7D47-4EB8-8DAD-CAD461B02D5E}" srcId="{3E23CA82-109F-4D95-B56D-577EC565AAB6}" destId="{3E8C4979-2550-417D-861B-574E221B234E}" srcOrd="2" destOrd="0" parTransId="{1038190C-B1B4-491E-9620-6FEB83A4520E}" sibTransId="{790FCA1B-6611-4C38-8816-0B8CD262DD68}"/>
    <dgm:cxn modelId="{D5B7A5DD-C868-4DB0-84D9-D3E0BC63593E}" type="presParOf" srcId="{40B646E9-8274-4DF1-A18D-E87B2623E917}" destId="{B13EB37F-5DD6-44FC-B1C7-0D455C1E8164}" srcOrd="0" destOrd="0" presId="urn:microsoft.com/office/officeart/2005/8/layout/target3"/>
    <dgm:cxn modelId="{A22C6D1A-D13D-4D96-8EA3-C203E85BC595}" type="presParOf" srcId="{40B646E9-8274-4DF1-A18D-E87B2623E917}" destId="{6D133D40-D2E8-40A1-AB4D-ACEE740C2993}" srcOrd="1" destOrd="0" presId="urn:microsoft.com/office/officeart/2005/8/layout/target3"/>
    <dgm:cxn modelId="{DBBD46DA-7B8A-4A64-B437-648F6776BCC5}" type="presParOf" srcId="{40B646E9-8274-4DF1-A18D-E87B2623E917}" destId="{DD2C5C59-B218-4F3D-862B-991784656E7D}" srcOrd="2" destOrd="0" presId="urn:microsoft.com/office/officeart/2005/8/layout/target3"/>
    <dgm:cxn modelId="{24EED1AF-19C6-47BE-A3E3-3C6799C34EF4}" type="presParOf" srcId="{40B646E9-8274-4DF1-A18D-E87B2623E917}" destId="{A131871D-0F54-4C10-9AFB-4EFE6199E2D8}" srcOrd="3" destOrd="0" presId="urn:microsoft.com/office/officeart/2005/8/layout/target3"/>
    <dgm:cxn modelId="{B7B36303-8611-40AD-9858-33A511C62875}" type="presParOf" srcId="{40B646E9-8274-4DF1-A18D-E87B2623E917}" destId="{379F0E93-196B-4498-B1B4-1F7911D48960}" srcOrd="4" destOrd="0" presId="urn:microsoft.com/office/officeart/2005/8/layout/target3"/>
    <dgm:cxn modelId="{E5DE4E43-3BF3-4D10-898A-D6E4FB75C093}" type="presParOf" srcId="{40B646E9-8274-4DF1-A18D-E87B2623E917}" destId="{700FCE40-E6BE-4087-80EA-89F79F977968}" srcOrd="5" destOrd="0" presId="urn:microsoft.com/office/officeart/2005/8/layout/target3"/>
    <dgm:cxn modelId="{3CFF46C0-6A7A-4C6D-BC12-87B8C6FE6596}" type="presParOf" srcId="{40B646E9-8274-4DF1-A18D-E87B2623E917}" destId="{A8702511-5B62-41DD-938A-E58B63E61811}" srcOrd="6" destOrd="0" presId="urn:microsoft.com/office/officeart/2005/8/layout/target3"/>
    <dgm:cxn modelId="{E6DE1BC7-D2AB-48D6-BFA3-1669719A71EA}" type="presParOf" srcId="{40B646E9-8274-4DF1-A18D-E87B2623E917}" destId="{90439C3F-83CB-4CEE-AB81-952D36DD2611}" srcOrd="7" destOrd="0" presId="urn:microsoft.com/office/officeart/2005/8/layout/target3"/>
    <dgm:cxn modelId="{DBCFB2DC-E037-4973-BFE2-A756FE40B42A}" type="presParOf" srcId="{40B646E9-8274-4DF1-A18D-E87B2623E917}" destId="{7CB04F71-7B16-4330-8506-DE517B0D518D}" srcOrd="8" destOrd="0" presId="urn:microsoft.com/office/officeart/2005/8/layout/target3"/>
    <dgm:cxn modelId="{0E70C7BE-9ADF-445E-9D8D-83101F273542}" type="presParOf" srcId="{40B646E9-8274-4DF1-A18D-E87B2623E917}" destId="{26086F0B-FD4C-490E-A495-5F5BAB65FC21}" srcOrd="9" destOrd="0" presId="urn:microsoft.com/office/officeart/2005/8/layout/target3"/>
    <dgm:cxn modelId="{BD5A902D-686B-4A8A-ADF5-5C00E3ED393D}" type="presParOf" srcId="{40B646E9-8274-4DF1-A18D-E87B2623E917}" destId="{DCDF139F-B420-4E8F-8176-7FDABD6A263E}" srcOrd="10" destOrd="0" presId="urn:microsoft.com/office/officeart/2005/8/layout/target3"/>
    <dgm:cxn modelId="{376F3FB2-3C34-40DC-A0DF-CDA770D71BAD}" type="presParOf" srcId="{40B646E9-8274-4DF1-A18D-E87B2623E917}" destId="{9F9185CE-8AD0-4E0E-9F9E-4484724F9D41}" srcOrd="11" destOrd="0" presId="urn:microsoft.com/office/officeart/2005/8/layout/target3"/>
    <dgm:cxn modelId="{32030097-CC12-44E4-B0AE-8DF615C1B808}" type="presParOf" srcId="{40B646E9-8274-4DF1-A18D-E87B2623E917}" destId="{BABB675F-3C66-4552-B81F-3A39E0B65DA4}" srcOrd="12" destOrd="0" presId="urn:microsoft.com/office/officeart/2005/8/layout/target3"/>
    <dgm:cxn modelId="{CD3FA06F-54D9-41DA-8CF7-9D204DC2BE9E}" type="presParOf" srcId="{40B646E9-8274-4DF1-A18D-E87B2623E917}" destId="{6F7313A0-B0EE-42AA-9444-C69C3713D32F}" srcOrd="13" destOrd="0" presId="urn:microsoft.com/office/officeart/2005/8/layout/target3"/>
    <dgm:cxn modelId="{BF3AF547-07B5-409F-A4E0-241190B1DABD}" type="presParOf" srcId="{40B646E9-8274-4DF1-A18D-E87B2623E917}" destId="{0162B30E-76BE-4CEF-A605-211190B54B34}" srcOrd="14" destOrd="0" presId="urn:microsoft.com/office/officeart/2005/8/layout/target3"/>
    <dgm:cxn modelId="{8D3A71C4-F605-4FF0-9B31-F5A7DC331080}" type="presParOf" srcId="{40B646E9-8274-4DF1-A18D-E87B2623E917}" destId="{D8BEDCB7-9467-4074-99DA-DC24CA12C33E}" srcOrd="15" destOrd="0" presId="urn:microsoft.com/office/officeart/2005/8/layout/target3"/>
    <dgm:cxn modelId="{05693C24-6B5B-4A25-85F7-1E974A1F5FB8}" type="presParOf" srcId="{40B646E9-8274-4DF1-A18D-E87B2623E917}" destId="{AF5607F3-D6C5-4C40-BC99-2AAC644CB514}" srcOrd="16" destOrd="0" presId="urn:microsoft.com/office/officeart/2005/8/layout/target3"/>
    <dgm:cxn modelId="{83066B46-E816-4AB2-9E1D-B1CAB92B4377}" type="presParOf" srcId="{40B646E9-8274-4DF1-A18D-E87B2623E917}" destId="{8412C349-9187-4FBA-B8A4-13172A7DBE88}" srcOrd="17" destOrd="0" presId="urn:microsoft.com/office/officeart/2005/8/layout/target3"/>
    <dgm:cxn modelId="{6EC74F1E-5C22-448A-B0FA-B6F27AF5D3BC}" type="presParOf" srcId="{40B646E9-8274-4DF1-A18D-E87B2623E917}" destId="{A4DA5517-9876-4B13-896D-56BE975AF59D}" srcOrd="18" destOrd="0" presId="urn:microsoft.com/office/officeart/2005/8/layout/target3"/>
    <dgm:cxn modelId="{2809E1FB-A507-4790-85C2-826D14B8B5E2}" type="presParOf" srcId="{40B646E9-8274-4DF1-A18D-E87B2623E917}" destId="{DADDBF66-F33A-4AE6-ADD2-BA7F403A57A3}" srcOrd="19" destOrd="0" presId="urn:microsoft.com/office/officeart/2005/8/layout/target3"/>
    <dgm:cxn modelId="{BAA77F62-8B54-4A88-8B7F-88B0CE1B7F70}" type="presParOf" srcId="{40B646E9-8274-4DF1-A18D-E87B2623E917}" destId="{01F303DB-EBA0-4D27-AE52-C83EAE10A93E}" srcOrd="20" destOrd="0" presId="urn:microsoft.com/office/officeart/2005/8/layout/target3"/>
    <dgm:cxn modelId="{2888248A-9273-40A7-8F6C-33120334AD7D}" type="presParOf" srcId="{40B646E9-8274-4DF1-A18D-E87B2623E917}" destId="{9F9316A2-3860-445F-84B4-FC082B70CB3E}" srcOrd="21" destOrd="0" presId="urn:microsoft.com/office/officeart/2005/8/layout/target3"/>
    <dgm:cxn modelId="{F7E0453C-0527-4796-A8CF-7B8DB4F6546C}" type="presParOf" srcId="{40B646E9-8274-4DF1-A18D-E87B2623E917}" destId="{8195D8B0-FA92-4CEE-AC35-F41A79A61E77}" srcOrd="22" destOrd="0" presId="urn:microsoft.com/office/officeart/2005/8/layout/target3"/>
    <dgm:cxn modelId="{CEB5443D-FC26-4415-97B7-2C85BD95C87C}" type="presParOf" srcId="{40B646E9-8274-4DF1-A18D-E87B2623E917}" destId="{4AF2F8CD-E6CE-45D8-B68E-2CA25FB4C324}" srcOrd="23" destOrd="0" presId="urn:microsoft.com/office/officeart/2005/8/layout/target3"/>
  </dgm:cxnLst>
  <dgm:bg/>
  <dgm:whole/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938630E7-FCEB-4FB8-AA29-5B11E8DC4692}" type="doc">
      <dgm:prSet loTypeId="urn:microsoft.com/office/officeart/2005/8/layout/chevron2" loCatId="process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BAE44D6-692B-4A2B-9E4D-4D4C8641BC30}">
      <dgm:prSet phldrT="[Текст]"/>
      <dgm:spPr/>
      <dgm:t>
        <a:bodyPr/>
        <a:lstStyle/>
        <a:p>
          <a:r>
            <a:rPr lang="ru-RU" dirty="0" smtClean="0"/>
            <a:t>1</a:t>
          </a:r>
          <a:endParaRPr lang="ru-RU" dirty="0"/>
        </a:p>
      </dgm:t>
    </dgm:pt>
    <dgm:pt modelId="{F3964489-2227-4A8E-93A4-37702250D085}" type="parTrans" cxnId="{40E71F78-118F-4801-B3BD-C086B3963875}">
      <dgm:prSet/>
      <dgm:spPr/>
      <dgm:t>
        <a:bodyPr/>
        <a:lstStyle/>
        <a:p>
          <a:endParaRPr lang="ru-RU"/>
        </a:p>
      </dgm:t>
    </dgm:pt>
    <dgm:pt modelId="{7C3083C9-AE34-4D4E-9017-938E7ACA75A7}" type="sibTrans" cxnId="{40E71F78-118F-4801-B3BD-C086B3963875}">
      <dgm:prSet/>
      <dgm:spPr/>
      <dgm:t>
        <a:bodyPr/>
        <a:lstStyle/>
        <a:p>
          <a:endParaRPr lang="ru-RU"/>
        </a:p>
      </dgm:t>
    </dgm:pt>
    <dgm:pt modelId="{6A9EFBCD-5BF9-49F9-9EAE-77240FD1D9D6}">
      <dgm:prSet phldrT="[Текст]"/>
      <dgm:spPr/>
      <dgm:t>
        <a:bodyPr/>
        <a:lstStyle/>
        <a:p>
          <a:r>
            <a:rPr lang="ru-RU" i="1" dirty="0" smtClean="0">
              <a:solidFill>
                <a:srgbClr val="CC6600"/>
              </a:solidFill>
            </a:rPr>
            <a:t>Охарактеризуйте ТЭЦ и КЭС по всем классификационным признакам.</a:t>
          </a:r>
          <a:endParaRPr lang="ru-RU" dirty="0">
            <a:solidFill>
              <a:srgbClr val="CC6600"/>
            </a:solidFill>
          </a:endParaRPr>
        </a:p>
      </dgm:t>
    </dgm:pt>
    <dgm:pt modelId="{C35AB34A-7845-42A2-B8AC-7AC893384017}" type="parTrans" cxnId="{5F50DE14-5089-4AE1-8718-513CDD501954}">
      <dgm:prSet/>
      <dgm:spPr/>
      <dgm:t>
        <a:bodyPr/>
        <a:lstStyle/>
        <a:p>
          <a:endParaRPr lang="ru-RU"/>
        </a:p>
      </dgm:t>
    </dgm:pt>
    <dgm:pt modelId="{4D746B3E-1E48-43D0-8336-854B8B5D30E0}" type="sibTrans" cxnId="{5F50DE14-5089-4AE1-8718-513CDD501954}">
      <dgm:prSet/>
      <dgm:spPr/>
      <dgm:t>
        <a:bodyPr/>
        <a:lstStyle/>
        <a:p>
          <a:endParaRPr lang="ru-RU"/>
        </a:p>
      </dgm:t>
    </dgm:pt>
    <dgm:pt modelId="{A5504072-29FF-4182-B6DF-7AC0C1F932FF}">
      <dgm:prSet phldrT="[Текст]"/>
      <dgm:spPr/>
      <dgm:t>
        <a:bodyPr/>
        <a:lstStyle/>
        <a:p>
          <a:r>
            <a:rPr lang="ru-RU" dirty="0" smtClean="0"/>
            <a:t>2</a:t>
          </a:r>
          <a:endParaRPr lang="ru-RU" dirty="0"/>
        </a:p>
      </dgm:t>
    </dgm:pt>
    <dgm:pt modelId="{3180024D-7977-4FFF-8023-6121847ED02B}" type="parTrans" cxnId="{FD17F2F2-BB6C-4736-A52F-B3E981E3E660}">
      <dgm:prSet/>
      <dgm:spPr/>
      <dgm:t>
        <a:bodyPr/>
        <a:lstStyle/>
        <a:p>
          <a:endParaRPr lang="ru-RU"/>
        </a:p>
      </dgm:t>
    </dgm:pt>
    <dgm:pt modelId="{E113F9C2-3BC9-433F-B93C-E7ED6AB0CC48}" type="sibTrans" cxnId="{FD17F2F2-BB6C-4736-A52F-B3E981E3E660}">
      <dgm:prSet/>
      <dgm:spPr/>
      <dgm:t>
        <a:bodyPr/>
        <a:lstStyle/>
        <a:p>
          <a:endParaRPr lang="ru-RU"/>
        </a:p>
      </dgm:t>
    </dgm:pt>
    <dgm:pt modelId="{CDEAFA84-2992-4F90-9E52-574538C9A321}">
      <dgm:prSet phldrT="[Текст]"/>
      <dgm:spPr/>
      <dgm:t>
        <a:bodyPr/>
        <a:lstStyle/>
        <a:p>
          <a:r>
            <a:rPr lang="ru-RU" i="1" dirty="0" smtClean="0">
              <a:solidFill>
                <a:srgbClr val="CC6600"/>
              </a:solidFill>
            </a:rPr>
            <a:t>Перечислите факторы, от которых зависят экономические показатели КЭС.</a:t>
          </a:r>
          <a:endParaRPr lang="ru-RU" dirty="0">
            <a:solidFill>
              <a:srgbClr val="CC6600"/>
            </a:solidFill>
          </a:endParaRPr>
        </a:p>
      </dgm:t>
    </dgm:pt>
    <dgm:pt modelId="{887E6DE6-C2B0-410C-B615-55FFE017F166}" type="parTrans" cxnId="{21857086-EA45-44CF-B0D2-995E19430E0B}">
      <dgm:prSet/>
      <dgm:spPr/>
      <dgm:t>
        <a:bodyPr/>
        <a:lstStyle/>
        <a:p>
          <a:endParaRPr lang="ru-RU"/>
        </a:p>
      </dgm:t>
    </dgm:pt>
    <dgm:pt modelId="{4F9A7AD5-804F-474E-B299-BAF33FE4C9D4}" type="sibTrans" cxnId="{21857086-EA45-44CF-B0D2-995E19430E0B}">
      <dgm:prSet/>
      <dgm:spPr/>
      <dgm:t>
        <a:bodyPr/>
        <a:lstStyle/>
        <a:p>
          <a:endParaRPr lang="ru-RU"/>
        </a:p>
      </dgm:t>
    </dgm:pt>
    <dgm:pt modelId="{402E64FB-1224-4039-944B-5BBF67784925}">
      <dgm:prSet phldrT="[Текст]"/>
      <dgm:spPr/>
      <dgm:t>
        <a:bodyPr/>
        <a:lstStyle/>
        <a:p>
          <a:r>
            <a:rPr lang="ru-RU" dirty="0" smtClean="0"/>
            <a:t>3</a:t>
          </a:r>
          <a:endParaRPr lang="ru-RU" dirty="0"/>
        </a:p>
      </dgm:t>
    </dgm:pt>
    <dgm:pt modelId="{9BAE9794-965E-415B-91D7-C6F5ABD52903}" type="parTrans" cxnId="{6B7DED72-992E-4DFE-821E-096B04374BEC}">
      <dgm:prSet/>
      <dgm:spPr/>
      <dgm:t>
        <a:bodyPr/>
        <a:lstStyle/>
        <a:p>
          <a:endParaRPr lang="ru-RU"/>
        </a:p>
      </dgm:t>
    </dgm:pt>
    <dgm:pt modelId="{7DB3AAB2-9C6D-420F-95B0-FF7D299F222D}" type="sibTrans" cxnId="{6B7DED72-992E-4DFE-821E-096B04374BEC}">
      <dgm:prSet/>
      <dgm:spPr/>
      <dgm:t>
        <a:bodyPr/>
        <a:lstStyle/>
        <a:p>
          <a:endParaRPr lang="ru-RU"/>
        </a:p>
      </dgm:t>
    </dgm:pt>
    <dgm:pt modelId="{BEE80A8D-350B-4AF3-96BD-28AFE260FDC7}">
      <dgm:prSet phldrT="[Текст]"/>
      <dgm:spPr/>
      <dgm:t>
        <a:bodyPr/>
        <a:lstStyle/>
        <a:p>
          <a:r>
            <a:rPr lang="ru-RU" i="1" dirty="0" smtClean="0">
              <a:solidFill>
                <a:srgbClr val="CC6600"/>
              </a:solidFill>
            </a:rPr>
            <a:t>Каковы основные особенности ТЭЦ? Для покрытия какой части графика нагрузки используются их мощности?</a:t>
          </a:r>
          <a:endParaRPr lang="ru-RU" dirty="0">
            <a:solidFill>
              <a:srgbClr val="CC6600"/>
            </a:solidFill>
          </a:endParaRPr>
        </a:p>
      </dgm:t>
    </dgm:pt>
    <dgm:pt modelId="{F9BB25A8-2D60-4C6F-AEE4-ABE7AD4278A7}" type="parTrans" cxnId="{952C38D5-C1A4-4319-9051-EAD0D99AFE93}">
      <dgm:prSet/>
      <dgm:spPr/>
      <dgm:t>
        <a:bodyPr/>
        <a:lstStyle/>
        <a:p>
          <a:endParaRPr lang="ru-RU"/>
        </a:p>
      </dgm:t>
    </dgm:pt>
    <dgm:pt modelId="{DC800008-5112-417C-934B-832B2F8539F7}" type="sibTrans" cxnId="{952C38D5-C1A4-4319-9051-EAD0D99AFE93}">
      <dgm:prSet/>
      <dgm:spPr/>
      <dgm:t>
        <a:bodyPr/>
        <a:lstStyle/>
        <a:p>
          <a:endParaRPr lang="ru-RU"/>
        </a:p>
      </dgm:t>
    </dgm:pt>
    <dgm:pt modelId="{53FA486B-3FFB-4899-8678-404BFA363EFA}">
      <dgm:prSet/>
      <dgm:spPr/>
      <dgm:t>
        <a:bodyPr/>
        <a:lstStyle/>
        <a:p>
          <a:r>
            <a:rPr lang="ru-RU" dirty="0" smtClean="0"/>
            <a:t>4</a:t>
          </a:r>
          <a:endParaRPr lang="ru-RU" dirty="0"/>
        </a:p>
      </dgm:t>
    </dgm:pt>
    <dgm:pt modelId="{E2224A58-FB86-4BBB-999E-8CCED4A8D857}" type="parTrans" cxnId="{18E5B57D-2E2C-41E0-8FB5-31ED3668ED10}">
      <dgm:prSet/>
      <dgm:spPr/>
      <dgm:t>
        <a:bodyPr/>
        <a:lstStyle/>
        <a:p>
          <a:endParaRPr lang="ru-RU"/>
        </a:p>
      </dgm:t>
    </dgm:pt>
    <dgm:pt modelId="{6116CC76-C66A-48AC-B8A1-B2B5D2103229}" type="sibTrans" cxnId="{18E5B57D-2E2C-41E0-8FB5-31ED3668ED10}">
      <dgm:prSet/>
      <dgm:spPr/>
      <dgm:t>
        <a:bodyPr/>
        <a:lstStyle/>
        <a:p>
          <a:endParaRPr lang="ru-RU"/>
        </a:p>
      </dgm:t>
    </dgm:pt>
    <dgm:pt modelId="{31D3F6C2-4C04-420C-B6E4-A5BCA72D20EC}">
      <dgm:prSet/>
      <dgm:spPr/>
      <dgm:t>
        <a:bodyPr/>
        <a:lstStyle/>
        <a:p>
          <a:r>
            <a:rPr lang="ru-RU" i="1" dirty="0" smtClean="0">
              <a:solidFill>
                <a:srgbClr val="CC6600"/>
              </a:solidFill>
            </a:rPr>
            <a:t>В чем состоят основные особенности ПГЭС и ГТЭС, как это отражается на технико-экономических показателях?</a:t>
          </a:r>
          <a:endParaRPr lang="ru-RU" dirty="0">
            <a:solidFill>
              <a:srgbClr val="CC6600"/>
            </a:solidFill>
          </a:endParaRPr>
        </a:p>
      </dgm:t>
    </dgm:pt>
    <dgm:pt modelId="{B3BDC50C-7FAB-455D-B7A9-AA9E68977721}" type="parTrans" cxnId="{1AE73144-512F-4EC6-BE68-DF66407C0313}">
      <dgm:prSet/>
      <dgm:spPr/>
      <dgm:t>
        <a:bodyPr/>
        <a:lstStyle/>
        <a:p>
          <a:endParaRPr lang="ru-RU"/>
        </a:p>
      </dgm:t>
    </dgm:pt>
    <dgm:pt modelId="{BE11F789-D777-4A9E-8D89-96484EB65876}" type="sibTrans" cxnId="{1AE73144-512F-4EC6-BE68-DF66407C0313}">
      <dgm:prSet/>
      <dgm:spPr/>
      <dgm:t>
        <a:bodyPr/>
        <a:lstStyle/>
        <a:p>
          <a:endParaRPr lang="ru-RU"/>
        </a:p>
      </dgm:t>
    </dgm:pt>
    <dgm:pt modelId="{4EB82116-1E98-4FF3-B922-46D3ECFFCA53}" type="pres">
      <dgm:prSet presAssocID="{938630E7-FCEB-4FB8-AA29-5B11E8DC4692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952B153-27F0-4014-8AA7-7812F6187706}" type="pres">
      <dgm:prSet presAssocID="{0BAE44D6-692B-4A2B-9E4D-4D4C8641BC30}" presName="composite" presStyleCnt="0"/>
      <dgm:spPr/>
    </dgm:pt>
    <dgm:pt modelId="{1FC53557-94E4-48A6-9665-3EBD0CEA22FB}" type="pres">
      <dgm:prSet presAssocID="{0BAE44D6-692B-4A2B-9E4D-4D4C8641BC30}" presName="parentText" presStyleLbl="align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6297DDB-B11A-4EC4-A0AE-62CC59D612B6}" type="pres">
      <dgm:prSet presAssocID="{0BAE44D6-692B-4A2B-9E4D-4D4C8641BC30}" presName="descendantText" presStyleLbl="alignAcc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0E7ED3D-E401-4084-85C0-5F816476FC37}" type="pres">
      <dgm:prSet presAssocID="{7C3083C9-AE34-4D4E-9017-938E7ACA75A7}" presName="sp" presStyleCnt="0"/>
      <dgm:spPr/>
    </dgm:pt>
    <dgm:pt modelId="{8C40B870-EBA1-4418-86B5-6697C3F940E9}" type="pres">
      <dgm:prSet presAssocID="{A5504072-29FF-4182-B6DF-7AC0C1F932FF}" presName="composite" presStyleCnt="0"/>
      <dgm:spPr/>
    </dgm:pt>
    <dgm:pt modelId="{0520AEC4-B82B-45E4-AAA0-772BD924B214}" type="pres">
      <dgm:prSet presAssocID="{A5504072-29FF-4182-B6DF-7AC0C1F932FF}" presName="parentText" presStyleLbl="align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7559AB2-58C7-4A9A-9686-C9AD814CDC95}" type="pres">
      <dgm:prSet presAssocID="{A5504072-29FF-4182-B6DF-7AC0C1F932FF}" presName="descendantText" presStyleLbl="alignAcc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CF6C6BC-B0F0-413C-887A-EA6734BEEE5B}" type="pres">
      <dgm:prSet presAssocID="{E113F9C2-3BC9-433F-B93C-E7ED6AB0CC48}" presName="sp" presStyleCnt="0"/>
      <dgm:spPr/>
    </dgm:pt>
    <dgm:pt modelId="{D2423D1C-A135-4AD3-9131-5DDA31B23457}" type="pres">
      <dgm:prSet presAssocID="{402E64FB-1224-4039-944B-5BBF67784925}" presName="composite" presStyleCnt="0"/>
      <dgm:spPr/>
    </dgm:pt>
    <dgm:pt modelId="{7AC5F70E-BAC0-40CA-84EA-AE408E83BA79}" type="pres">
      <dgm:prSet presAssocID="{402E64FB-1224-4039-944B-5BBF67784925}" presName="parentText" presStyleLbl="align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0C95CF1-E418-4DFA-AABC-08C5A1E793CC}" type="pres">
      <dgm:prSet presAssocID="{402E64FB-1224-4039-944B-5BBF67784925}" presName="descendantText" presStyleLbl="alignAcc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38F07EA-4BF5-4A98-896F-6B9BBC2C7018}" type="pres">
      <dgm:prSet presAssocID="{7DB3AAB2-9C6D-420F-95B0-FF7D299F222D}" presName="sp" presStyleCnt="0"/>
      <dgm:spPr/>
    </dgm:pt>
    <dgm:pt modelId="{5B8944BE-71EE-438C-B63D-E88C548AD64D}" type="pres">
      <dgm:prSet presAssocID="{53FA486B-3FFB-4899-8678-404BFA363EFA}" presName="composite" presStyleCnt="0"/>
      <dgm:spPr/>
    </dgm:pt>
    <dgm:pt modelId="{5DA25F2A-D4AF-4E41-9C90-840C6E92B088}" type="pres">
      <dgm:prSet presAssocID="{53FA486B-3FFB-4899-8678-404BFA363EFA}" presName="parentText" presStyleLbl="align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4B4E330-5C87-4546-ADC4-595A3D2F90EB}" type="pres">
      <dgm:prSet presAssocID="{53FA486B-3FFB-4899-8678-404BFA363EFA}" presName="descendantText" presStyleLbl="alignAcc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8E5B57D-2E2C-41E0-8FB5-31ED3668ED10}" srcId="{938630E7-FCEB-4FB8-AA29-5B11E8DC4692}" destId="{53FA486B-3FFB-4899-8678-404BFA363EFA}" srcOrd="3" destOrd="0" parTransId="{E2224A58-FB86-4BBB-999E-8CCED4A8D857}" sibTransId="{6116CC76-C66A-48AC-B8A1-B2B5D2103229}"/>
    <dgm:cxn modelId="{1AE73144-512F-4EC6-BE68-DF66407C0313}" srcId="{53FA486B-3FFB-4899-8678-404BFA363EFA}" destId="{31D3F6C2-4C04-420C-B6E4-A5BCA72D20EC}" srcOrd="0" destOrd="0" parTransId="{B3BDC50C-7FAB-455D-B7A9-AA9E68977721}" sibTransId="{BE11F789-D777-4A9E-8D89-96484EB65876}"/>
    <dgm:cxn modelId="{497CA791-48C5-4431-9951-53F83A41452F}" type="presOf" srcId="{53FA486B-3FFB-4899-8678-404BFA363EFA}" destId="{5DA25F2A-D4AF-4E41-9C90-840C6E92B088}" srcOrd="0" destOrd="0" presId="urn:microsoft.com/office/officeart/2005/8/layout/chevron2"/>
    <dgm:cxn modelId="{6B7DED72-992E-4DFE-821E-096B04374BEC}" srcId="{938630E7-FCEB-4FB8-AA29-5B11E8DC4692}" destId="{402E64FB-1224-4039-944B-5BBF67784925}" srcOrd="2" destOrd="0" parTransId="{9BAE9794-965E-415B-91D7-C6F5ABD52903}" sibTransId="{7DB3AAB2-9C6D-420F-95B0-FF7D299F222D}"/>
    <dgm:cxn modelId="{952C38D5-C1A4-4319-9051-EAD0D99AFE93}" srcId="{402E64FB-1224-4039-944B-5BBF67784925}" destId="{BEE80A8D-350B-4AF3-96BD-28AFE260FDC7}" srcOrd="0" destOrd="0" parTransId="{F9BB25A8-2D60-4C6F-AEE4-ABE7AD4278A7}" sibTransId="{DC800008-5112-417C-934B-832B2F8539F7}"/>
    <dgm:cxn modelId="{04C2D3AB-B8D3-455C-949D-F41D3275D078}" type="presOf" srcId="{A5504072-29FF-4182-B6DF-7AC0C1F932FF}" destId="{0520AEC4-B82B-45E4-AAA0-772BD924B214}" srcOrd="0" destOrd="0" presId="urn:microsoft.com/office/officeart/2005/8/layout/chevron2"/>
    <dgm:cxn modelId="{EFB64590-C567-4406-85DA-E0DF527E4677}" type="presOf" srcId="{938630E7-FCEB-4FB8-AA29-5B11E8DC4692}" destId="{4EB82116-1E98-4FF3-B922-46D3ECFFCA53}" srcOrd="0" destOrd="0" presId="urn:microsoft.com/office/officeart/2005/8/layout/chevron2"/>
    <dgm:cxn modelId="{AC518685-EF5A-480F-9DB5-8210802F8743}" type="presOf" srcId="{402E64FB-1224-4039-944B-5BBF67784925}" destId="{7AC5F70E-BAC0-40CA-84EA-AE408E83BA79}" srcOrd="0" destOrd="0" presId="urn:microsoft.com/office/officeart/2005/8/layout/chevron2"/>
    <dgm:cxn modelId="{3571183D-DBEA-4B9F-86F5-84B1556A0707}" type="presOf" srcId="{6A9EFBCD-5BF9-49F9-9EAE-77240FD1D9D6}" destId="{36297DDB-B11A-4EC4-A0AE-62CC59D612B6}" srcOrd="0" destOrd="0" presId="urn:microsoft.com/office/officeart/2005/8/layout/chevron2"/>
    <dgm:cxn modelId="{77BE7988-13FE-4644-9381-93C22CADE373}" type="presOf" srcId="{31D3F6C2-4C04-420C-B6E4-A5BCA72D20EC}" destId="{D4B4E330-5C87-4546-ADC4-595A3D2F90EB}" srcOrd="0" destOrd="0" presId="urn:microsoft.com/office/officeart/2005/8/layout/chevron2"/>
    <dgm:cxn modelId="{D264C47E-7774-4AE3-9215-DB772598555E}" type="presOf" srcId="{CDEAFA84-2992-4F90-9E52-574538C9A321}" destId="{07559AB2-58C7-4A9A-9686-C9AD814CDC95}" srcOrd="0" destOrd="0" presId="urn:microsoft.com/office/officeart/2005/8/layout/chevron2"/>
    <dgm:cxn modelId="{FD17F2F2-BB6C-4736-A52F-B3E981E3E660}" srcId="{938630E7-FCEB-4FB8-AA29-5B11E8DC4692}" destId="{A5504072-29FF-4182-B6DF-7AC0C1F932FF}" srcOrd="1" destOrd="0" parTransId="{3180024D-7977-4FFF-8023-6121847ED02B}" sibTransId="{E113F9C2-3BC9-433F-B93C-E7ED6AB0CC48}"/>
    <dgm:cxn modelId="{5F50DE14-5089-4AE1-8718-513CDD501954}" srcId="{0BAE44D6-692B-4A2B-9E4D-4D4C8641BC30}" destId="{6A9EFBCD-5BF9-49F9-9EAE-77240FD1D9D6}" srcOrd="0" destOrd="0" parTransId="{C35AB34A-7845-42A2-B8AC-7AC893384017}" sibTransId="{4D746B3E-1E48-43D0-8336-854B8B5D30E0}"/>
    <dgm:cxn modelId="{21857086-EA45-44CF-B0D2-995E19430E0B}" srcId="{A5504072-29FF-4182-B6DF-7AC0C1F932FF}" destId="{CDEAFA84-2992-4F90-9E52-574538C9A321}" srcOrd="0" destOrd="0" parTransId="{887E6DE6-C2B0-410C-B615-55FFE017F166}" sibTransId="{4F9A7AD5-804F-474E-B299-BAF33FE4C9D4}"/>
    <dgm:cxn modelId="{40E71F78-118F-4801-B3BD-C086B3963875}" srcId="{938630E7-FCEB-4FB8-AA29-5B11E8DC4692}" destId="{0BAE44D6-692B-4A2B-9E4D-4D4C8641BC30}" srcOrd="0" destOrd="0" parTransId="{F3964489-2227-4A8E-93A4-37702250D085}" sibTransId="{7C3083C9-AE34-4D4E-9017-938E7ACA75A7}"/>
    <dgm:cxn modelId="{379E5B78-9F69-471D-9081-CA565F3E1EB3}" type="presOf" srcId="{0BAE44D6-692B-4A2B-9E4D-4D4C8641BC30}" destId="{1FC53557-94E4-48A6-9665-3EBD0CEA22FB}" srcOrd="0" destOrd="0" presId="urn:microsoft.com/office/officeart/2005/8/layout/chevron2"/>
    <dgm:cxn modelId="{E4A692E2-2276-4502-98B2-307AFBCD2865}" type="presOf" srcId="{BEE80A8D-350B-4AF3-96BD-28AFE260FDC7}" destId="{90C95CF1-E418-4DFA-AABC-08C5A1E793CC}" srcOrd="0" destOrd="0" presId="urn:microsoft.com/office/officeart/2005/8/layout/chevron2"/>
    <dgm:cxn modelId="{66E9D06E-2881-4DB2-9EC3-2EB9A15506CB}" type="presParOf" srcId="{4EB82116-1E98-4FF3-B922-46D3ECFFCA53}" destId="{0952B153-27F0-4014-8AA7-7812F6187706}" srcOrd="0" destOrd="0" presId="urn:microsoft.com/office/officeart/2005/8/layout/chevron2"/>
    <dgm:cxn modelId="{CE5D03F7-CF11-4E7C-9CD1-5B9B343DF216}" type="presParOf" srcId="{0952B153-27F0-4014-8AA7-7812F6187706}" destId="{1FC53557-94E4-48A6-9665-3EBD0CEA22FB}" srcOrd="0" destOrd="0" presId="urn:microsoft.com/office/officeart/2005/8/layout/chevron2"/>
    <dgm:cxn modelId="{F515809F-9607-41EC-9037-332998A27D98}" type="presParOf" srcId="{0952B153-27F0-4014-8AA7-7812F6187706}" destId="{36297DDB-B11A-4EC4-A0AE-62CC59D612B6}" srcOrd="1" destOrd="0" presId="urn:microsoft.com/office/officeart/2005/8/layout/chevron2"/>
    <dgm:cxn modelId="{3DE3D80B-196B-4C50-8B02-97DD98ABD476}" type="presParOf" srcId="{4EB82116-1E98-4FF3-B922-46D3ECFFCA53}" destId="{20E7ED3D-E401-4084-85C0-5F816476FC37}" srcOrd="1" destOrd="0" presId="urn:microsoft.com/office/officeart/2005/8/layout/chevron2"/>
    <dgm:cxn modelId="{B2C6A664-DB73-4570-AADA-B181304EF31A}" type="presParOf" srcId="{4EB82116-1E98-4FF3-B922-46D3ECFFCA53}" destId="{8C40B870-EBA1-4418-86B5-6697C3F940E9}" srcOrd="2" destOrd="0" presId="urn:microsoft.com/office/officeart/2005/8/layout/chevron2"/>
    <dgm:cxn modelId="{9B0FA7BB-8C84-4B4C-803A-5FEE9452048A}" type="presParOf" srcId="{8C40B870-EBA1-4418-86B5-6697C3F940E9}" destId="{0520AEC4-B82B-45E4-AAA0-772BD924B214}" srcOrd="0" destOrd="0" presId="urn:microsoft.com/office/officeart/2005/8/layout/chevron2"/>
    <dgm:cxn modelId="{BBB606D2-D61C-4A09-B794-B2B4B9A0DEF4}" type="presParOf" srcId="{8C40B870-EBA1-4418-86B5-6697C3F940E9}" destId="{07559AB2-58C7-4A9A-9686-C9AD814CDC95}" srcOrd="1" destOrd="0" presId="urn:microsoft.com/office/officeart/2005/8/layout/chevron2"/>
    <dgm:cxn modelId="{51DBAC96-7C72-4BD6-A03C-E4FF223135EE}" type="presParOf" srcId="{4EB82116-1E98-4FF3-B922-46D3ECFFCA53}" destId="{8CF6C6BC-B0F0-413C-887A-EA6734BEEE5B}" srcOrd="3" destOrd="0" presId="urn:microsoft.com/office/officeart/2005/8/layout/chevron2"/>
    <dgm:cxn modelId="{C8B470C2-7C43-4695-99F1-3B6221469004}" type="presParOf" srcId="{4EB82116-1E98-4FF3-B922-46D3ECFFCA53}" destId="{D2423D1C-A135-4AD3-9131-5DDA31B23457}" srcOrd="4" destOrd="0" presId="urn:microsoft.com/office/officeart/2005/8/layout/chevron2"/>
    <dgm:cxn modelId="{5065B946-F47A-4028-AD00-75BE355EFBDF}" type="presParOf" srcId="{D2423D1C-A135-4AD3-9131-5DDA31B23457}" destId="{7AC5F70E-BAC0-40CA-84EA-AE408E83BA79}" srcOrd="0" destOrd="0" presId="urn:microsoft.com/office/officeart/2005/8/layout/chevron2"/>
    <dgm:cxn modelId="{4F9232D2-F20A-4C96-9BAB-CE2F045188AA}" type="presParOf" srcId="{D2423D1C-A135-4AD3-9131-5DDA31B23457}" destId="{90C95CF1-E418-4DFA-AABC-08C5A1E793CC}" srcOrd="1" destOrd="0" presId="urn:microsoft.com/office/officeart/2005/8/layout/chevron2"/>
    <dgm:cxn modelId="{E2DE5F0F-CBB4-45E5-A92C-5A03B602CDA2}" type="presParOf" srcId="{4EB82116-1E98-4FF3-B922-46D3ECFFCA53}" destId="{038F07EA-4BF5-4A98-896F-6B9BBC2C7018}" srcOrd="5" destOrd="0" presId="urn:microsoft.com/office/officeart/2005/8/layout/chevron2"/>
    <dgm:cxn modelId="{6ABCB22F-C32D-4D6D-837E-CCF2ACD9843F}" type="presParOf" srcId="{4EB82116-1E98-4FF3-B922-46D3ECFFCA53}" destId="{5B8944BE-71EE-438C-B63D-E88C548AD64D}" srcOrd="6" destOrd="0" presId="urn:microsoft.com/office/officeart/2005/8/layout/chevron2"/>
    <dgm:cxn modelId="{7EDDC526-E194-4572-85A5-AE0582378C3D}" type="presParOf" srcId="{5B8944BE-71EE-438C-B63D-E88C548AD64D}" destId="{5DA25F2A-D4AF-4E41-9C90-840C6E92B088}" srcOrd="0" destOrd="0" presId="urn:microsoft.com/office/officeart/2005/8/layout/chevron2"/>
    <dgm:cxn modelId="{250C25C8-FE5F-4259-9288-F8C0A7524D34}" type="presParOf" srcId="{5B8944BE-71EE-438C-B63D-E88C548AD64D}" destId="{D4B4E330-5C87-4546-ADC4-595A3D2F90EB}" srcOrd="1" destOrd="0" presId="urn:microsoft.com/office/officeart/2005/8/layout/chevron2"/>
  </dgm:cxnLst>
  <dgm:bg/>
  <dgm:whole/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6CFBDA3F-052B-405E-A370-148BA8EDD2B1}" type="doc">
      <dgm:prSet loTypeId="urn:microsoft.com/office/officeart/2005/8/layout/chevron1" loCatId="process" qsTypeId="urn:microsoft.com/office/officeart/2005/8/quickstyle/simple3" qsCatId="simple" csTypeId="urn:microsoft.com/office/officeart/2005/8/colors/accent1_2" csCatId="accent1" phldr="1"/>
      <dgm:spPr/>
    </dgm:pt>
    <dgm:pt modelId="{5439DC9A-3F76-4B84-A856-51D7D618C79F}">
      <dgm:prSet phldrT="[Текст]" custT="1"/>
      <dgm:spPr/>
      <dgm:t>
        <a:bodyPr/>
        <a:lstStyle/>
        <a:p>
          <a:r>
            <a:rPr lang="ru-RU" sz="2400" dirty="0" smtClean="0">
              <a:solidFill>
                <a:srgbClr val="CC6600"/>
              </a:solidFill>
            </a:rPr>
            <a:t>Контрольные вопросы</a:t>
          </a:r>
          <a:endParaRPr lang="ru-RU" sz="2400" dirty="0">
            <a:solidFill>
              <a:srgbClr val="CC6600"/>
            </a:solidFill>
          </a:endParaRPr>
        </a:p>
      </dgm:t>
    </dgm:pt>
    <dgm:pt modelId="{AF00AB81-3179-46BA-B6CA-D45B58295030}" type="parTrans" cxnId="{AEB2E0A5-E9F3-4E5A-B400-8020933685CE}">
      <dgm:prSet/>
      <dgm:spPr/>
      <dgm:t>
        <a:bodyPr/>
        <a:lstStyle/>
        <a:p>
          <a:endParaRPr lang="ru-RU"/>
        </a:p>
      </dgm:t>
    </dgm:pt>
    <dgm:pt modelId="{373133C1-7ED9-4683-95E0-D06299DA8408}" type="sibTrans" cxnId="{AEB2E0A5-E9F3-4E5A-B400-8020933685CE}">
      <dgm:prSet/>
      <dgm:spPr/>
      <dgm:t>
        <a:bodyPr/>
        <a:lstStyle/>
        <a:p>
          <a:endParaRPr lang="ru-RU"/>
        </a:p>
      </dgm:t>
    </dgm:pt>
    <dgm:pt modelId="{28544D7F-2FE8-410F-A581-B9FDFB90A16F}" type="pres">
      <dgm:prSet presAssocID="{6CFBDA3F-052B-405E-A370-148BA8EDD2B1}" presName="Name0" presStyleCnt="0">
        <dgm:presLayoutVars>
          <dgm:dir/>
          <dgm:animLvl val="lvl"/>
          <dgm:resizeHandles val="exact"/>
        </dgm:presLayoutVars>
      </dgm:prSet>
      <dgm:spPr/>
    </dgm:pt>
    <dgm:pt modelId="{6AE5EE6B-27A9-411E-BC66-9C0375A73760}" type="pres">
      <dgm:prSet presAssocID="{5439DC9A-3F76-4B84-A856-51D7D618C79F}" presName="parTxOnly" presStyleLbl="node1" presStyleIdx="0" presStyleCnt="1" custScaleX="2000000" custScaleY="549405" custLinFactY="-6253" custLinFactNeighborX="70086" custLinFactNeighborY="-10000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EB2E0A5-E9F3-4E5A-B400-8020933685CE}" srcId="{6CFBDA3F-052B-405E-A370-148BA8EDD2B1}" destId="{5439DC9A-3F76-4B84-A856-51D7D618C79F}" srcOrd="0" destOrd="0" parTransId="{AF00AB81-3179-46BA-B6CA-D45B58295030}" sibTransId="{373133C1-7ED9-4683-95E0-D06299DA8408}"/>
    <dgm:cxn modelId="{4C04BA07-44BB-4FED-8082-A61696E0A581}" type="presOf" srcId="{5439DC9A-3F76-4B84-A856-51D7D618C79F}" destId="{6AE5EE6B-27A9-411E-BC66-9C0375A73760}" srcOrd="0" destOrd="0" presId="urn:microsoft.com/office/officeart/2005/8/layout/chevron1"/>
    <dgm:cxn modelId="{0155DB44-EF0C-40C5-9E8F-28BCB8C30D92}" type="presOf" srcId="{6CFBDA3F-052B-405E-A370-148BA8EDD2B1}" destId="{28544D7F-2FE8-410F-A581-B9FDFB90A16F}" srcOrd="0" destOrd="0" presId="urn:microsoft.com/office/officeart/2005/8/layout/chevron1"/>
    <dgm:cxn modelId="{77CCC9E9-4ADD-4E48-BAFC-5D4DF82E6CAA}" type="presParOf" srcId="{28544D7F-2FE8-410F-A581-B9FDFB90A16F}" destId="{6AE5EE6B-27A9-411E-BC66-9C0375A73760}" srcOrd="0" destOrd="0" presId="urn:microsoft.com/office/officeart/2005/8/layout/chevron1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ru-RU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ru-RU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ru-RU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6A01E29C-D8E7-452B-8B85-19B1F4491C09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756F41A-2B35-448B-B2B0-A52BE57D0391}" type="slidenum">
              <a:rPr lang="ru-RU"/>
              <a:pPr/>
              <a:t>1</a:t>
            </a:fld>
            <a:endParaRPr lang="ru-RU"/>
          </a:p>
        </p:txBody>
      </p:sp>
      <p:sp>
        <p:nvSpPr>
          <p:cNvPr id="51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7388"/>
            <a:ext cx="4572000" cy="3429000"/>
          </a:xfrm>
          <a:ln/>
        </p:spPr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7388" y="8001000"/>
            <a:ext cx="5868987" cy="531813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9E5BEB5-56AE-42AB-80DA-C3CD2C85DAA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2F49188-5175-4287-A032-FE49FB64295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08666FE-2018-448C-A53D-84E5AFE8BE9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Заголовок, текст и кли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Клип 3"/>
          <p:cNvSpPr>
            <a:spLocks noGrp="1"/>
          </p:cNvSpPr>
          <p:nvPr>
            <p:ph type="clipArt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3B18D1A3-89C7-4A88-9B00-5DA0CECF1B6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83ABF474-E318-45E2-A0F8-4DB198AA9CC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DD078F-49E5-436C-8EAF-761C2934293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F8E35DA-34F4-40E8-95C3-685025E0BF8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D245BC-9714-4151-A9D8-418A9083070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3C06FDA-6A91-45BA-92E8-87E0AC83E8E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E2F1E9-57BE-4571-8DDF-E6B00AF165F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4410629-DD75-4430-90A9-EA2BD9AD942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77FA040-A322-4F7E-97FC-CEFF0E83FBF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C0029CC-FAA6-47D5-983C-094F836B2B2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456EE15F-C7AA-499C-A379-B27627A047D4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upn@cdo-kgtu.ru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2.xml"/><Relationship Id="rId3" Type="http://schemas.openxmlformats.org/officeDocument/2006/relationships/diagramLayout" Target="../diagrams/layout1.xml"/><Relationship Id="rId7" Type="http://schemas.openxmlformats.org/officeDocument/2006/relationships/diagramLayout" Target="../diagrams/layout2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2.xml"/><Relationship Id="rId6" Type="http://schemas.openxmlformats.org/officeDocument/2006/relationships/diagramData" Target="../diagrams/data2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Relationship Id="rId9" Type="http://schemas.openxmlformats.org/officeDocument/2006/relationships/diagramColors" Target="../diagrams/colors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4.xml"/><Relationship Id="rId3" Type="http://schemas.openxmlformats.org/officeDocument/2006/relationships/diagramLayout" Target="../diagrams/layout3.xml"/><Relationship Id="rId7" Type="http://schemas.openxmlformats.org/officeDocument/2006/relationships/diagramLayout" Target="../diagrams/layout4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12.xml"/><Relationship Id="rId6" Type="http://schemas.openxmlformats.org/officeDocument/2006/relationships/diagramData" Target="../diagrams/data4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Relationship Id="rId9" Type="http://schemas.openxmlformats.org/officeDocument/2006/relationships/diagramColors" Target="../diagrams/colors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362"/>
          <p:cNvSpPr>
            <a:spLocks/>
          </p:cNvSpPr>
          <p:nvPr/>
        </p:nvSpPr>
        <p:spPr bwMode="auto">
          <a:xfrm>
            <a:off x="714348" y="428604"/>
            <a:ext cx="8072494" cy="5500726"/>
          </a:xfrm>
          <a:custGeom>
            <a:avLst/>
            <a:gdLst/>
            <a:ahLst/>
            <a:cxnLst>
              <a:cxn ang="0">
                <a:pos x="222" y="1712"/>
              </a:cxn>
              <a:cxn ang="0">
                <a:pos x="251" y="1928"/>
              </a:cxn>
              <a:cxn ang="0">
                <a:pos x="148" y="2072"/>
              </a:cxn>
              <a:cxn ang="0">
                <a:pos x="44" y="2288"/>
              </a:cxn>
              <a:cxn ang="0">
                <a:pos x="192" y="2536"/>
              </a:cxn>
              <a:cxn ang="0">
                <a:pos x="325" y="2424"/>
              </a:cxn>
              <a:cxn ang="0">
                <a:pos x="436" y="2216"/>
              </a:cxn>
              <a:cxn ang="0">
                <a:pos x="665" y="2152"/>
              </a:cxn>
              <a:cxn ang="0">
                <a:pos x="871" y="2304"/>
              </a:cxn>
              <a:cxn ang="0">
                <a:pos x="1041" y="2272"/>
              </a:cxn>
              <a:cxn ang="0">
                <a:pos x="1329" y="2232"/>
              </a:cxn>
              <a:cxn ang="0">
                <a:pos x="1506" y="2384"/>
              </a:cxn>
              <a:cxn ang="0">
                <a:pos x="1743" y="2584"/>
              </a:cxn>
              <a:cxn ang="0">
                <a:pos x="1935" y="2728"/>
              </a:cxn>
              <a:cxn ang="0">
                <a:pos x="2259" y="2656"/>
              </a:cxn>
              <a:cxn ang="0">
                <a:pos x="2577" y="2624"/>
              </a:cxn>
              <a:cxn ang="0">
                <a:pos x="3079" y="2504"/>
              </a:cxn>
              <a:cxn ang="0">
                <a:pos x="3212" y="2192"/>
              </a:cxn>
              <a:cxn ang="0">
                <a:pos x="3795" y="2232"/>
              </a:cxn>
              <a:cxn ang="0">
                <a:pos x="3840" y="2616"/>
              </a:cxn>
              <a:cxn ang="0">
                <a:pos x="3958" y="2144"/>
              </a:cxn>
              <a:cxn ang="0">
                <a:pos x="3692" y="1848"/>
              </a:cxn>
              <a:cxn ang="0">
                <a:pos x="3581" y="1560"/>
              </a:cxn>
              <a:cxn ang="0">
                <a:pos x="3736" y="1248"/>
              </a:cxn>
              <a:cxn ang="0">
                <a:pos x="3758" y="976"/>
              </a:cxn>
              <a:cxn ang="0">
                <a:pos x="3832" y="760"/>
              </a:cxn>
              <a:cxn ang="0">
                <a:pos x="4216" y="1384"/>
              </a:cxn>
              <a:cxn ang="0">
                <a:pos x="4142" y="1080"/>
              </a:cxn>
              <a:cxn ang="0">
                <a:pos x="3987" y="848"/>
              </a:cxn>
              <a:cxn ang="0">
                <a:pos x="3995" y="376"/>
              </a:cxn>
              <a:cxn ang="0">
                <a:pos x="3781" y="264"/>
              </a:cxn>
              <a:cxn ang="0">
                <a:pos x="3854" y="80"/>
              </a:cxn>
              <a:cxn ang="0">
                <a:pos x="3530" y="328"/>
              </a:cxn>
              <a:cxn ang="0">
                <a:pos x="3434" y="624"/>
              </a:cxn>
              <a:cxn ang="0">
                <a:pos x="3146" y="704"/>
              </a:cxn>
              <a:cxn ang="0">
                <a:pos x="2902" y="984"/>
              </a:cxn>
              <a:cxn ang="0">
                <a:pos x="2703" y="1016"/>
              </a:cxn>
              <a:cxn ang="0">
                <a:pos x="2474" y="1064"/>
              </a:cxn>
              <a:cxn ang="0">
                <a:pos x="2319" y="840"/>
              </a:cxn>
              <a:cxn ang="0">
                <a:pos x="2163" y="936"/>
              </a:cxn>
              <a:cxn ang="0">
                <a:pos x="1927" y="1344"/>
              </a:cxn>
              <a:cxn ang="0">
                <a:pos x="1853" y="1224"/>
              </a:cxn>
              <a:cxn ang="0">
                <a:pos x="1772" y="1272"/>
              </a:cxn>
              <a:cxn ang="0">
                <a:pos x="1794" y="1456"/>
              </a:cxn>
              <a:cxn ang="0">
                <a:pos x="1676" y="1488"/>
              </a:cxn>
              <a:cxn ang="0">
                <a:pos x="1654" y="1184"/>
              </a:cxn>
              <a:cxn ang="0">
                <a:pos x="1499" y="1240"/>
              </a:cxn>
              <a:cxn ang="0">
                <a:pos x="1396" y="1312"/>
              </a:cxn>
              <a:cxn ang="0">
                <a:pos x="1277" y="1208"/>
              </a:cxn>
              <a:cxn ang="0">
                <a:pos x="1137" y="1184"/>
              </a:cxn>
              <a:cxn ang="0">
                <a:pos x="938" y="1176"/>
              </a:cxn>
              <a:cxn ang="0">
                <a:pos x="783" y="1160"/>
              </a:cxn>
              <a:cxn ang="0">
                <a:pos x="1026" y="1088"/>
              </a:cxn>
              <a:cxn ang="0">
                <a:pos x="834" y="848"/>
              </a:cxn>
              <a:cxn ang="0">
                <a:pos x="628" y="1152"/>
              </a:cxn>
              <a:cxn ang="0">
                <a:pos x="332" y="1264"/>
              </a:cxn>
              <a:cxn ang="0">
                <a:pos x="288" y="1416"/>
              </a:cxn>
            </a:cxnLst>
            <a:rect l="0" t="0" r="r" b="b"/>
            <a:pathLst>
              <a:path w="4291" h="2753">
                <a:moveTo>
                  <a:pt x="244" y="1600"/>
                </a:moveTo>
                <a:lnTo>
                  <a:pt x="192" y="1576"/>
                </a:lnTo>
                <a:lnTo>
                  <a:pt x="162" y="1616"/>
                </a:lnTo>
                <a:lnTo>
                  <a:pt x="155" y="1616"/>
                </a:lnTo>
                <a:lnTo>
                  <a:pt x="170" y="1648"/>
                </a:lnTo>
                <a:lnTo>
                  <a:pt x="199" y="1648"/>
                </a:lnTo>
                <a:lnTo>
                  <a:pt x="214" y="1680"/>
                </a:lnTo>
                <a:lnTo>
                  <a:pt x="222" y="1688"/>
                </a:lnTo>
                <a:lnTo>
                  <a:pt x="222" y="1712"/>
                </a:lnTo>
                <a:lnTo>
                  <a:pt x="207" y="1720"/>
                </a:lnTo>
                <a:lnTo>
                  <a:pt x="177" y="1736"/>
                </a:lnTo>
                <a:lnTo>
                  <a:pt x="199" y="1768"/>
                </a:lnTo>
                <a:lnTo>
                  <a:pt x="192" y="1784"/>
                </a:lnTo>
                <a:lnTo>
                  <a:pt x="185" y="1816"/>
                </a:lnTo>
                <a:lnTo>
                  <a:pt x="199" y="1856"/>
                </a:lnTo>
                <a:lnTo>
                  <a:pt x="229" y="1872"/>
                </a:lnTo>
                <a:lnTo>
                  <a:pt x="236" y="1920"/>
                </a:lnTo>
                <a:lnTo>
                  <a:pt x="251" y="1928"/>
                </a:lnTo>
                <a:lnTo>
                  <a:pt x="266" y="1952"/>
                </a:lnTo>
                <a:lnTo>
                  <a:pt x="281" y="1992"/>
                </a:lnTo>
                <a:lnTo>
                  <a:pt x="244" y="2008"/>
                </a:lnTo>
                <a:lnTo>
                  <a:pt x="244" y="2024"/>
                </a:lnTo>
                <a:lnTo>
                  <a:pt x="207" y="2064"/>
                </a:lnTo>
                <a:lnTo>
                  <a:pt x="177" y="2048"/>
                </a:lnTo>
                <a:lnTo>
                  <a:pt x="140" y="2040"/>
                </a:lnTo>
                <a:lnTo>
                  <a:pt x="126" y="2056"/>
                </a:lnTo>
                <a:lnTo>
                  <a:pt x="148" y="2072"/>
                </a:lnTo>
                <a:lnTo>
                  <a:pt x="126" y="2072"/>
                </a:lnTo>
                <a:lnTo>
                  <a:pt x="81" y="2064"/>
                </a:lnTo>
                <a:lnTo>
                  <a:pt x="89" y="2104"/>
                </a:lnTo>
                <a:lnTo>
                  <a:pt x="44" y="2104"/>
                </a:lnTo>
                <a:lnTo>
                  <a:pt x="37" y="2120"/>
                </a:lnTo>
                <a:lnTo>
                  <a:pt x="7" y="2096"/>
                </a:lnTo>
                <a:lnTo>
                  <a:pt x="0" y="2128"/>
                </a:lnTo>
                <a:lnTo>
                  <a:pt x="30" y="2296"/>
                </a:lnTo>
                <a:lnTo>
                  <a:pt x="44" y="2288"/>
                </a:lnTo>
                <a:lnTo>
                  <a:pt x="66" y="2320"/>
                </a:lnTo>
                <a:lnTo>
                  <a:pt x="74" y="2328"/>
                </a:lnTo>
                <a:lnTo>
                  <a:pt x="111" y="2384"/>
                </a:lnTo>
                <a:lnTo>
                  <a:pt x="118" y="2392"/>
                </a:lnTo>
                <a:lnTo>
                  <a:pt x="148" y="2432"/>
                </a:lnTo>
                <a:lnTo>
                  <a:pt x="133" y="2448"/>
                </a:lnTo>
                <a:lnTo>
                  <a:pt x="162" y="2480"/>
                </a:lnTo>
                <a:lnTo>
                  <a:pt x="207" y="2520"/>
                </a:lnTo>
                <a:lnTo>
                  <a:pt x="192" y="2536"/>
                </a:lnTo>
                <a:lnTo>
                  <a:pt x="214" y="2584"/>
                </a:lnTo>
                <a:lnTo>
                  <a:pt x="222" y="2592"/>
                </a:lnTo>
                <a:lnTo>
                  <a:pt x="222" y="2648"/>
                </a:lnTo>
                <a:lnTo>
                  <a:pt x="273" y="2656"/>
                </a:lnTo>
                <a:lnTo>
                  <a:pt x="288" y="2536"/>
                </a:lnTo>
                <a:lnTo>
                  <a:pt x="325" y="2488"/>
                </a:lnTo>
                <a:lnTo>
                  <a:pt x="310" y="2472"/>
                </a:lnTo>
                <a:lnTo>
                  <a:pt x="318" y="2432"/>
                </a:lnTo>
                <a:lnTo>
                  <a:pt x="325" y="2424"/>
                </a:lnTo>
                <a:lnTo>
                  <a:pt x="377" y="2392"/>
                </a:lnTo>
                <a:lnTo>
                  <a:pt x="421" y="2408"/>
                </a:lnTo>
                <a:lnTo>
                  <a:pt x="443" y="2400"/>
                </a:lnTo>
                <a:lnTo>
                  <a:pt x="436" y="2368"/>
                </a:lnTo>
                <a:lnTo>
                  <a:pt x="458" y="2368"/>
                </a:lnTo>
                <a:lnTo>
                  <a:pt x="480" y="2304"/>
                </a:lnTo>
                <a:lnTo>
                  <a:pt x="443" y="2280"/>
                </a:lnTo>
                <a:lnTo>
                  <a:pt x="458" y="2256"/>
                </a:lnTo>
                <a:lnTo>
                  <a:pt x="436" y="2216"/>
                </a:lnTo>
                <a:lnTo>
                  <a:pt x="450" y="2216"/>
                </a:lnTo>
                <a:lnTo>
                  <a:pt x="473" y="2208"/>
                </a:lnTo>
                <a:lnTo>
                  <a:pt x="473" y="2176"/>
                </a:lnTo>
                <a:lnTo>
                  <a:pt x="532" y="2136"/>
                </a:lnTo>
                <a:lnTo>
                  <a:pt x="546" y="2192"/>
                </a:lnTo>
                <a:lnTo>
                  <a:pt x="569" y="2200"/>
                </a:lnTo>
                <a:lnTo>
                  <a:pt x="576" y="2168"/>
                </a:lnTo>
                <a:lnTo>
                  <a:pt x="635" y="2152"/>
                </a:lnTo>
                <a:lnTo>
                  <a:pt x="665" y="2152"/>
                </a:lnTo>
                <a:lnTo>
                  <a:pt x="694" y="2144"/>
                </a:lnTo>
                <a:lnTo>
                  <a:pt x="709" y="2168"/>
                </a:lnTo>
                <a:lnTo>
                  <a:pt x="746" y="2176"/>
                </a:lnTo>
                <a:lnTo>
                  <a:pt x="738" y="2200"/>
                </a:lnTo>
                <a:lnTo>
                  <a:pt x="768" y="2200"/>
                </a:lnTo>
                <a:lnTo>
                  <a:pt x="775" y="2240"/>
                </a:lnTo>
                <a:lnTo>
                  <a:pt x="812" y="2280"/>
                </a:lnTo>
                <a:lnTo>
                  <a:pt x="805" y="2304"/>
                </a:lnTo>
                <a:lnTo>
                  <a:pt x="871" y="2304"/>
                </a:lnTo>
                <a:lnTo>
                  <a:pt x="886" y="2320"/>
                </a:lnTo>
                <a:lnTo>
                  <a:pt x="923" y="2320"/>
                </a:lnTo>
                <a:lnTo>
                  <a:pt x="945" y="2384"/>
                </a:lnTo>
                <a:lnTo>
                  <a:pt x="975" y="2368"/>
                </a:lnTo>
                <a:lnTo>
                  <a:pt x="1012" y="2408"/>
                </a:lnTo>
                <a:lnTo>
                  <a:pt x="1041" y="2368"/>
                </a:lnTo>
                <a:lnTo>
                  <a:pt x="1004" y="2296"/>
                </a:lnTo>
                <a:lnTo>
                  <a:pt x="1041" y="2296"/>
                </a:lnTo>
                <a:lnTo>
                  <a:pt x="1041" y="2272"/>
                </a:lnTo>
                <a:lnTo>
                  <a:pt x="1093" y="2288"/>
                </a:lnTo>
                <a:lnTo>
                  <a:pt x="1078" y="2240"/>
                </a:lnTo>
                <a:lnTo>
                  <a:pt x="1093" y="2200"/>
                </a:lnTo>
                <a:lnTo>
                  <a:pt x="1122" y="2224"/>
                </a:lnTo>
                <a:lnTo>
                  <a:pt x="1167" y="2224"/>
                </a:lnTo>
                <a:lnTo>
                  <a:pt x="1204" y="2224"/>
                </a:lnTo>
                <a:lnTo>
                  <a:pt x="1226" y="2248"/>
                </a:lnTo>
                <a:lnTo>
                  <a:pt x="1248" y="2224"/>
                </a:lnTo>
                <a:lnTo>
                  <a:pt x="1329" y="2232"/>
                </a:lnTo>
                <a:lnTo>
                  <a:pt x="1366" y="2216"/>
                </a:lnTo>
                <a:lnTo>
                  <a:pt x="1432" y="2240"/>
                </a:lnTo>
                <a:lnTo>
                  <a:pt x="1440" y="2248"/>
                </a:lnTo>
                <a:lnTo>
                  <a:pt x="1447" y="2288"/>
                </a:lnTo>
                <a:lnTo>
                  <a:pt x="1425" y="2320"/>
                </a:lnTo>
                <a:lnTo>
                  <a:pt x="1462" y="2312"/>
                </a:lnTo>
                <a:lnTo>
                  <a:pt x="1528" y="2360"/>
                </a:lnTo>
                <a:lnTo>
                  <a:pt x="1506" y="2360"/>
                </a:lnTo>
                <a:lnTo>
                  <a:pt x="1506" y="2384"/>
                </a:lnTo>
                <a:lnTo>
                  <a:pt x="1528" y="2392"/>
                </a:lnTo>
                <a:lnTo>
                  <a:pt x="1588" y="2360"/>
                </a:lnTo>
                <a:lnTo>
                  <a:pt x="1595" y="2360"/>
                </a:lnTo>
                <a:lnTo>
                  <a:pt x="1639" y="2368"/>
                </a:lnTo>
                <a:lnTo>
                  <a:pt x="1610" y="2384"/>
                </a:lnTo>
                <a:lnTo>
                  <a:pt x="1654" y="2424"/>
                </a:lnTo>
                <a:lnTo>
                  <a:pt x="1706" y="2600"/>
                </a:lnTo>
                <a:lnTo>
                  <a:pt x="1728" y="2600"/>
                </a:lnTo>
                <a:lnTo>
                  <a:pt x="1743" y="2584"/>
                </a:lnTo>
                <a:lnTo>
                  <a:pt x="1757" y="2592"/>
                </a:lnTo>
                <a:lnTo>
                  <a:pt x="1772" y="2624"/>
                </a:lnTo>
                <a:lnTo>
                  <a:pt x="1831" y="2624"/>
                </a:lnTo>
                <a:lnTo>
                  <a:pt x="1853" y="2624"/>
                </a:lnTo>
                <a:lnTo>
                  <a:pt x="1868" y="2656"/>
                </a:lnTo>
                <a:lnTo>
                  <a:pt x="1883" y="2672"/>
                </a:lnTo>
                <a:lnTo>
                  <a:pt x="1898" y="2680"/>
                </a:lnTo>
                <a:lnTo>
                  <a:pt x="1905" y="2704"/>
                </a:lnTo>
                <a:lnTo>
                  <a:pt x="1935" y="2728"/>
                </a:lnTo>
                <a:lnTo>
                  <a:pt x="1957" y="2712"/>
                </a:lnTo>
                <a:lnTo>
                  <a:pt x="1972" y="2736"/>
                </a:lnTo>
                <a:lnTo>
                  <a:pt x="1986" y="2752"/>
                </a:lnTo>
                <a:lnTo>
                  <a:pt x="2023" y="2728"/>
                </a:lnTo>
                <a:lnTo>
                  <a:pt x="2068" y="2728"/>
                </a:lnTo>
                <a:lnTo>
                  <a:pt x="2075" y="2696"/>
                </a:lnTo>
                <a:lnTo>
                  <a:pt x="2186" y="2640"/>
                </a:lnTo>
                <a:lnTo>
                  <a:pt x="2215" y="2664"/>
                </a:lnTo>
                <a:lnTo>
                  <a:pt x="2259" y="2656"/>
                </a:lnTo>
                <a:lnTo>
                  <a:pt x="2282" y="2696"/>
                </a:lnTo>
                <a:lnTo>
                  <a:pt x="2378" y="2696"/>
                </a:lnTo>
                <a:lnTo>
                  <a:pt x="2422" y="2656"/>
                </a:lnTo>
                <a:lnTo>
                  <a:pt x="2400" y="2608"/>
                </a:lnTo>
                <a:lnTo>
                  <a:pt x="2422" y="2552"/>
                </a:lnTo>
                <a:lnTo>
                  <a:pt x="2422" y="2520"/>
                </a:lnTo>
                <a:lnTo>
                  <a:pt x="2488" y="2560"/>
                </a:lnTo>
                <a:lnTo>
                  <a:pt x="2547" y="2560"/>
                </a:lnTo>
                <a:lnTo>
                  <a:pt x="2577" y="2624"/>
                </a:lnTo>
                <a:lnTo>
                  <a:pt x="2614" y="2632"/>
                </a:lnTo>
                <a:lnTo>
                  <a:pt x="2680" y="2600"/>
                </a:lnTo>
                <a:lnTo>
                  <a:pt x="2776" y="2608"/>
                </a:lnTo>
                <a:lnTo>
                  <a:pt x="2791" y="2608"/>
                </a:lnTo>
                <a:lnTo>
                  <a:pt x="2806" y="2640"/>
                </a:lnTo>
                <a:lnTo>
                  <a:pt x="2931" y="2608"/>
                </a:lnTo>
                <a:lnTo>
                  <a:pt x="2983" y="2568"/>
                </a:lnTo>
                <a:lnTo>
                  <a:pt x="3035" y="2496"/>
                </a:lnTo>
                <a:lnTo>
                  <a:pt x="3079" y="2504"/>
                </a:lnTo>
                <a:lnTo>
                  <a:pt x="3116" y="2504"/>
                </a:lnTo>
                <a:lnTo>
                  <a:pt x="3175" y="2496"/>
                </a:lnTo>
                <a:lnTo>
                  <a:pt x="3205" y="2440"/>
                </a:lnTo>
                <a:lnTo>
                  <a:pt x="3197" y="2320"/>
                </a:lnTo>
                <a:lnTo>
                  <a:pt x="3212" y="2296"/>
                </a:lnTo>
                <a:lnTo>
                  <a:pt x="3197" y="2264"/>
                </a:lnTo>
                <a:lnTo>
                  <a:pt x="3175" y="2280"/>
                </a:lnTo>
                <a:lnTo>
                  <a:pt x="3168" y="2264"/>
                </a:lnTo>
                <a:lnTo>
                  <a:pt x="3212" y="2192"/>
                </a:lnTo>
                <a:lnTo>
                  <a:pt x="3286" y="2152"/>
                </a:lnTo>
                <a:lnTo>
                  <a:pt x="3330" y="2144"/>
                </a:lnTo>
                <a:lnTo>
                  <a:pt x="3507" y="2296"/>
                </a:lnTo>
                <a:lnTo>
                  <a:pt x="3626" y="2280"/>
                </a:lnTo>
                <a:lnTo>
                  <a:pt x="3685" y="2328"/>
                </a:lnTo>
                <a:lnTo>
                  <a:pt x="3736" y="2288"/>
                </a:lnTo>
                <a:lnTo>
                  <a:pt x="3744" y="2256"/>
                </a:lnTo>
                <a:lnTo>
                  <a:pt x="3788" y="2216"/>
                </a:lnTo>
                <a:lnTo>
                  <a:pt x="3795" y="2232"/>
                </a:lnTo>
                <a:lnTo>
                  <a:pt x="3810" y="2256"/>
                </a:lnTo>
                <a:lnTo>
                  <a:pt x="3803" y="2272"/>
                </a:lnTo>
                <a:lnTo>
                  <a:pt x="3818" y="2304"/>
                </a:lnTo>
                <a:lnTo>
                  <a:pt x="3832" y="2352"/>
                </a:lnTo>
                <a:lnTo>
                  <a:pt x="3840" y="2432"/>
                </a:lnTo>
                <a:lnTo>
                  <a:pt x="3795" y="2448"/>
                </a:lnTo>
                <a:lnTo>
                  <a:pt x="3795" y="2488"/>
                </a:lnTo>
                <a:lnTo>
                  <a:pt x="3847" y="2560"/>
                </a:lnTo>
                <a:lnTo>
                  <a:pt x="3840" y="2616"/>
                </a:lnTo>
                <a:lnTo>
                  <a:pt x="3847" y="2616"/>
                </a:lnTo>
                <a:lnTo>
                  <a:pt x="3869" y="2600"/>
                </a:lnTo>
                <a:lnTo>
                  <a:pt x="3869" y="2552"/>
                </a:lnTo>
                <a:lnTo>
                  <a:pt x="3913" y="2568"/>
                </a:lnTo>
                <a:lnTo>
                  <a:pt x="3980" y="2504"/>
                </a:lnTo>
                <a:lnTo>
                  <a:pt x="3980" y="2336"/>
                </a:lnTo>
                <a:lnTo>
                  <a:pt x="3987" y="2272"/>
                </a:lnTo>
                <a:lnTo>
                  <a:pt x="3980" y="2216"/>
                </a:lnTo>
                <a:lnTo>
                  <a:pt x="3958" y="2144"/>
                </a:lnTo>
                <a:lnTo>
                  <a:pt x="3965" y="2064"/>
                </a:lnTo>
                <a:lnTo>
                  <a:pt x="3936" y="2024"/>
                </a:lnTo>
                <a:lnTo>
                  <a:pt x="3854" y="1896"/>
                </a:lnTo>
                <a:lnTo>
                  <a:pt x="3854" y="1864"/>
                </a:lnTo>
                <a:lnTo>
                  <a:pt x="3803" y="1792"/>
                </a:lnTo>
                <a:lnTo>
                  <a:pt x="3722" y="1760"/>
                </a:lnTo>
                <a:lnTo>
                  <a:pt x="3677" y="1792"/>
                </a:lnTo>
                <a:lnTo>
                  <a:pt x="3692" y="1816"/>
                </a:lnTo>
                <a:lnTo>
                  <a:pt x="3692" y="1848"/>
                </a:lnTo>
                <a:lnTo>
                  <a:pt x="3648" y="1832"/>
                </a:lnTo>
                <a:lnTo>
                  <a:pt x="3662" y="1864"/>
                </a:lnTo>
                <a:lnTo>
                  <a:pt x="3640" y="1872"/>
                </a:lnTo>
                <a:lnTo>
                  <a:pt x="3626" y="1824"/>
                </a:lnTo>
                <a:lnTo>
                  <a:pt x="3603" y="1848"/>
                </a:lnTo>
                <a:lnTo>
                  <a:pt x="3559" y="1848"/>
                </a:lnTo>
                <a:lnTo>
                  <a:pt x="3581" y="1744"/>
                </a:lnTo>
                <a:lnTo>
                  <a:pt x="3596" y="1600"/>
                </a:lnTo>
                <a:lnTo>
                  <a:pt x="3581" y="1560"/>
                </a:lnTo>
                <a:lnTo>
                  <a:pt x="3581" y="1464"/>
                </a:lnTo>
                <a:lnTo>
                  <a:pt x="3640" y="1384"/>
                </a:lnTo>
                <a:lnTo>
                  <a:pt x="3662" y="1384"/>
                </a:lnTo>
                <a:lnTo>
                  <a:pt x="3662" y="1360"/>
                </a:lnTo>
                <a:lnTo>
                  <a:pt x="3670" y="1352"/>
                </a:lnTo>
                <a:lnTo>
                  <a:pt x="3692" y="1320"/>
                </a:lnTo>
                <a:lnTo>
                  <a:pt x="3722" y="1312"/>
                </a:lnTo>
                <a:lnTo>
                  <a:pt x="3707" y="1288"/>
                </a:lnTo>
                <a:lnTo>
                  <a:pt x="3736" y="1248"/>
                </a:lnTo>
                <a:lnTo>
                  <a:pt x="3781" y="1224"/>
                </a:lnTo>
                <a:lnTo>
                  <a:pt x="3773" y="1264"/>
                </a:lnTo>
                <a:lnTo>
                  <a:pt x="3818" y="1224"/>
                </a:lnTo>
                <a:lnTo>
                  <a:pt x="3803" y="1184"/>
                </a:lnTo>
                <a:lnTo>
                  <a:pt x="3832" y="1176"/>
                </a:lnTo>
                <a:lnTo>
                  <a:pt x="3840" y="1152"/>
                </a:lnTo>
                <a:lnTo>
                  <a:pt x="3803" y="1136"/>
                </a:lnTo>
                <a:lnTo>
                  <a:pt x="3773" y="1048"/>
                </a:lnTo>
                <a:lnTo>
                  <a:pt x="3758" y="976"/>
                </a:lnTo>
                <a:lnTo>
                  <a:pt x="3795" y="928"/>
                </a:lnTo>
                <a:lnTo>
                  <a:pt x="3795" y="896"/>
                </a:lnTo>
                <a:lnTo>
                  <a:pt x="3832" y="944"/>
                </a:lnTo>
                <a:lnTo>
                  <a:pt x="3862" y="952"/>
                </a:lnTo>
                <a:lnTo>
                  <a:pt x="3847" y="856"/>
                </a:lnTo>
                <a:lnTo>
                  <a:pt x="3810" y="816"/>
                </a:lnTo>
                <a:lnTo>
                  <a:pt x="3803" y="816"/>
                </a:lnTo>
                <a:lnTo>
                  <a:pt x="3803" y="776"/>
                </a:lnTo>
                <a:lnTo>
                  <a:pt x="3832" y="760"/>
                </a:lnTo>
                <a:lnTo>
                  <a:pt x="3840" y="800"/>
                </a:lnTo>
                <a:lnTo>
                  <a:pt x="3906" y="856"/>
                </a:lnTo>
                <a:lnTo>
                  <a:pt x="3913" y="952"/>
                </a:lnTo>
                <a:lnTo>
                  <a:pt x="3958" y="1088"/>
                </a:lnTo>
                <a:lnTo>
                  <a:pt x="3958" y="1168"/>
                </a:lnTo>
                <a:lnTo>
                  <a:pt x="3980" y="1192"/>
                </a:lnTo>
                <a:lnTo>
                  <a:pt x="4024" y="1264"/>
                </a:lnTo>
                <a:lnTo>
                  <a:pt x="4046" y="1296"/>
                </a:lnTo>
                <a:lnTo>
                  <a:pt x="4216" y="1384"/>
                </a:lnTo>
                <a:lnTo>
                  <a:pt x="4268" y="1416"/>
                </a:lnTo>
                <a:lnTo>
                  <a:pt x="4290" y="1416"/>
                </a:lnTo>
                <a:lnTo>
                  <a:pt x="4268" y="1328"/>
                </a:lnTo>
                <a:lnTo>
                  <a:pt x="4231" y="1272"/>
                </a:lnTo>
                <a:lnTo>
                  <a:pt x="4238" y="1224"/>
                </a:lnTo>
                <a:lnTo>
                  <a:pt x="4201" y="1200"/>
                </a:lnTo>
                <a:lnTo>
                  <a:pt x="4179" y="1152"/>
                </a:lnTo>
                <a:lnTo>
                  <a:pt x="4209" y="1112"/>
                </a:lnTo>
                <a:lnTo>
                  <a:pt x="4142" y="1080"/>
                </a:lnTo>
                <a:lnTo>
                  <a:pt x="4120" y="1032"/>
                </a:lnTo>
                <a:lnTo>
                  <a:pt x="4142" y="1024"/>
                </a:lnTo>
                <a:lnTo>
                  <a:pt x="4120" y="992"/>
                </a:lnTo>
                <a:lnTo>
                  <a:pt x="4091" y="1000"/>
                </a:lnTo>
                <a:lnTo>
                  <a:pt x="4083" y="992"/>
                </a:lnTo>
                <a:lnTo>
                  <a:pt x="4061" y="960"/>
                </a:lnTo>
                <a:lnTo>
                  <a:pt x="4032" y="992"/>
                </a:lnTo>
                <a:lnTo>
                  <a:pt x="3958" y="880"/>
                </a:lnTo>
                <a:lnTo>
                  <a:pt x="3987" y="848"/>
                </a:lnTo>
                <a:lnTo>
                  <a:pt x="3965" y="808"/>
                </a:lnTo>
                <a:lnTo>
                  <a:pt x="3987" y="800"/>
                </a:lnTo>
                <a:lnTo>
                  <a:pt x="3973" y="768"/>
                </a:lnTo>
                <a:lnTo>
                  <a:pt x="3987" y="704"/>
                </a:lnTo>
                <a:lnTo>
                  <a:pt x="4046" y="688"/>
                </a:lnTo>
                <a:lnTo>
                  <a:pt x="4024" y="656"/>
                </a:lnTo>
                <a:lnTo>
                  <a:pt x="3980" y="504"/>
                </a:lnTo>
                <a:lnTo>
                  <a:pt x="3980" y="408"/>
                </a:lnTo>
                <a:lnTo>
                  <a:pt x="3995" y="376"/>
                </a:lnTo>
                <a:lnTo>
                  <a:pt x="3995" y="344"/>
                </a:lnTo>
                <a:lnTo>
                  <a:pt x="3958" y="344"/>
                </a:lnTo>
                <a:lnTo>
                  <a:pt x="3921" y="368"/>
                </a:lnTo>
                <a:lnTo>
                  <a:pt x="3884" y="352"/>
                </a:lnTo>
                <a:lnTo>
                  <a:pt x="3840" y="408"/>
                </a:lnTo>
                <a:lnTo>
                  <a:pt x="3825" y="384"/>
                </a:lnTo>
                <a:lnTo>
                  <a:pt x="3854" y="312"/>
                </a:lnTo>
                <a:lnTo>
                  <a:pt x="3832" y="280"/>
                </a:lnTo>
                <a:lnTo>
                  <a:pt x="3781" y="264"/>
                </a:lnTo>
                <a:lnTo>
                  <a:pt x="3781" y="240"/>
                </a:lnTo>
                <a:lnTo>
                  <a:pt x="3832" y="240"/>
                </a:lnTo>
                <a:lnTo>
                  <a:pt x="3847" y="176"/>
                </a:lnTo>
                <a:lnTo>
                  <a:pt x="3884" y="176"/>
                </a:lnTo>
                <a:lnTo>
                  <a:pt x="3899" y="152"/>
                </a:lnTo>
                <a:lnTo>
                  <a:pt x="3943" y="96"/>
                </a:lnTo>
                <a:lnTo>
                  <a:pt x="3899" y="96"/>
                </a:lnTo>
                <a:lnTo>
                  <a:pt x="3891" y="80"/>
                </a:lnTo>
                <a:lnTo>
                  <a:pt x="3854" y="80"/>
                </a:lnTo>
                <a:lnTo>
                  <a:pt x="3877" y="56"/>
                </a:lnTo>
                <a:lnTo>
                  <a:pt x="3832" y="0"/>
                </a:lnTo>
                <a:lnTo>
                  <a:pt x="3766" y="88"/>
                </a:lnTo>
                <a:lnTo>
                  <a:pt x="3795" y="88"/>
                </a:lnTo>
                <a:lnTo>
                  <a:pt x="3795" y="120"/>
                </a:lnTo>
                <a:lnTo>
                  <a:pt x="3722" y="120"/>
                </a:lnTo>
                <a:lnTo>
                  <a:pt x="3648" y="192"/>
                </a:lnTo>
                <a:lnTo>
                  <a:pt x="3530" y="280"/>
                </a:lnTo>
                <a:lnTo>
                  <a:pt x="3530" y="328"/>
                </a:lnTo>
                <a:lnTo>
                  <a:pt x="3478" y="384"/>
                </a:lnTo>
                <a:lnTo>
                  <a:pt x="3500" y="416"/>
                </a:lnTo>
                <a:lnTo>
                  <a:pt x="3544" y="424"/>
                </a:lnTo>
                <a:lnTo>
                  <a:pt x="3522" y="464"/>
                </a:lnTo>
                <a:lnTo>
                  <a:pt x="3478" y="472"/>
                </a:lnTo>
                <a:lnTo>
                  <a:pt x="3463" y="504"/>
                </a:lnTo>
                <a:lnTo>
                  <a:pt x="3426" y="560"/>
                </a:lnTo>
                <a:lnTo>
                  <a:pt x="3426" y="584"/>
                </a:lnTo>
                <a:lnTo>
                  <a:pt x="3434" y="624"/>
                </a:lnTo>
                <a:lnTo>
                  <a:pt x="3397" y="616"/>
                </a:lnTo>
                <a:lnTo>
                  <a:pt x="3374" y="624"/>
                </a:lnTo>
                <a:lnTo>
                  <a:pt x="3323" y="600"/>
                </a:lnTo>
                <a:lnTo>
                  <a:pt x="3264" y="664"/>
                </a:lnTo>
                <a:lnTo>
                  <a:pt x="3264" y="720"/>
                </a:lnTo>
                <a:lnTo>
                  <a:pt x="3190" y="720"/>
                </a:lnTo>
                <a:lnTo>
                  <a:pt x="3175" y="736"/>
                </a:lnTo>
                <a:lnTo>
                  <a:pt x="3146" y="736"/>
                </a:lnTo>
                <a:lnTo>
                  <a:pt x="3146" y="704"/>
                </a:lnTo>
                <a:lnTo>
                  <a:pt x="3094" y="736"/>
                </a:lnTo>
                <a:lnTo>
                  <a:pt x="3079" y="776"/>
                </a:lnTo>
                <a:lnTo>
                  <a:pt x="3050" y="760"/>
                </a:lnTo>
                <a:lnTo>
                  <a:pt x="2991" y="816"/>
                </a:lnTo>
                <a:lnTo>
                  <a:pt x="2976" y="856"/>
                </a:lnTo>
                <a:lnTo>
                  <a:pt x="3027" y="896"/>
                </a:lnTo>
                <a:lnTo>
                  <a:pt x="2954" y="944"/>
                </a:lnTo>
                <a:lnTo>
                  <a:pt x="2946" y="976"/>
                </a:lnTo>
                <a:lnTo>
                  <a:pt x="2902" y="984"/>
                </a:lnTo>
                <a:lnTo>
                  <a:pt x="2909" y="1056"/>
                </a:lnTo>
                <a:lnTo>
                  <a:pt x="2821" y="1016"/>
                </a:lnTo>
                <a:lnTo>
                  <a:pt x="2776" y="992"/>
                </a:lnTo>
                <a:lnTo>
                  <a:pt x="2799" y="936"/>
                </a:lnTo>
                <a:lnTo>
                  <a:pt x="2754" y="928"/>
                </a:lnTo>
                <a:lnTo>
                  <a:pt x="2725" y="944"/>
                </a:lnTo>
                <a:lnTo>
                  <a:pt x="2688" y="936"/>
                </a:lnTo>
                <a:lnTo>
                  <a:pt x="2688" y="976"/>
                </a:lnTo>
                <a:lnTo>
                  <a:pt x="2703" y="1016"/>
                </a:lnTo>
                <a:lnTo>
                  <a:pt x="2614" y="1032"/>
                </a:lnTo>
                <a:lnTo>
                  <a:pt x="2607" y="1000"/>
                </a:lnTo>
                <a:lnTo>
                  <a:pt x="2533" y="1048"/>
                </a:lnTo>
                <a:lnTo>
                  <a:pt x="2511" y="1024"/>
                </a:lnTo>
                <a:lnTo>
                  <a:pt x="2496" y="1048"/>
                </a:lnTo>
                <a:lnTo>
                  <a:pt x="2488" y="1040"/>
                </a:lnTo>
                <a:lnTo>
                  <a:pt x="2481" y="1016"/>
                </a:lnTo>
                <a:lnTo>
                  <a:pt x="2451" y="1048"/>
                </a:lnTo>
                <a:lnTo>
                  <a:pt x="2474" y="1064"/>
                </a:lnTo>
                <a:lnTo>
                  <a:pt x="2385" y="1128"/>
                </a:lnTo>
                <a:lnTo>
                  <a:pt x="2429" y="1040"/>
                </a:lnTo>
                <a:lnTo>
                  <a:pt x="2488" y="944"/>
                </a:lnTo>
                <a:lnTo>
                  <a:pt x="2474" y="904"/>
                </a:lnTo>
                <a:lnTo>
                  <a:pt x="2466" y="864"/>
                </a:lnTo>
                <a:lnTo>
                  <a:pt x="2392" y="856"/>
                </a:lnTo>
                <a:lnTo>
                  <a:pt x="2348" y="880"/>
                </a:lnTo>
                <a:lnTo>
                  <a:pt x="2355" y="840"/>
                </a:lnTo>
                <a:lnTo>
                  <a:pt x="2319" y="840"/>
                </a:lnTo>
                <a:lnTo>
                  <a:pt x="2341" y="808"/>
                </a:lnTo>
                <a:lnTo>
                  <a:pt x="2282" y="800"/>
                </a:lnTo>
                <a:lnTo>
                  <a:pt x="2259" y="848"/>
                </a:lnTo>
                <a:lnTo>
                  <a:pt x="2282" y="896"/>
                </a:lnTo>
                <a:lnTo>
                  <a:pt x="2237" y="896"/>
                </a:lnTo>
                <a:lnTo>
                  <a:pt x="2237" y="920"/>
                </a:lnTo>
                <a:lnTo>
                  <a:pt x="2193" y="960"/>
                </a:lnTo>
                <a:lnTo>
                  <a:pt x="2193" y="936"/>
                </a:lnTo>
                <a:lnTo>
                  <a:pt x="2163" y="936"/>
                </a:lnTo>
                <a:lnTo>
                  <a:pt x="2149" y="960"/>
                </a:lnTo>
                <a:lnTo>
                  <a:pt x="2082" y="976"/>
                </a:lnTo>
                <a:lnTo>
                  <a:pt x="2023" y="1040"/>
                </a:lnTo>
                <a:lnTo>
                  <a:pt x="2023" y="1112"/>
                </a:lnTo>
                <a:lnTo>
                  <a:pt x="1905" y="1112"/>
                </a:lnTo>
                <a:lnTo>
                  <a:pt x="1927" y="1176"/>
                </a:lnTo>
                <a:lnTo>
                  <a:pt x="1964" y="1240"/>
                </a:lnTo>
                <a:lnTo>
                  <a:pt x="1957" y="1336"/>
                </a:lnTo>
                <a:lnTo>
                  <a:pt x="1927" y="1344"/>
                </a:lnTo>
                <a:lnTo>
                  <a:pt x="1949" y="1320"/>
                </a:lnTo>
                <a:lnTo>
                  <a:pt x="1935" y="1296"/>
                </a:lnTo>
                <a:lnTo>
                  <a:pt x="1949" y="1248"/>
                </a:lnTo>
                <a:lnTo>
                  <a:pt x="1912" y="1216"/>
                </a:lnTo>
                <a:lnTo>
                  <a:pt x="1890" y="1176"/>
                </a:lnTo>
                <a:lnTo>
                  <a:pt x="1890" y="1152"/>
                </a:lnTo>
                <a:lnTo>
                  <a:pt x="1868" y="1160"/>
                </a:lnTo>
                <a:lnTo>
                  <a:pt x="1853" y="1168"/>
                </a:lnTo>
                <a:lnTo>
                  <a:pt x="1853" y="1224"/>
                </a:lnTo>
                <a:lnTo>
                  <a:pt x="1824" y="1208"/>
                </a:lnTo>
                <a:lnTo>
                  <a:pt x="1846" y="1248"/>
                </a:lnTo>
                <a:lnTo>
                  <a:pt x="1839" y="1264"/>
                </a:lnTo>
                <a:lnTo>
                  <a:pt x="1809" y="1248"/>
                </a:lnTo>
                <a:lnTo>
                  <a:pt x="1809" y="1208"/>
                </a:lnTo>
                <a:lnTo>
                  <a:pt x="1802" y="1136"/>
                </a:lnTo>
                <a:lnTo>
                  <a:pt x="1794" y="1192"/>
                </a:lnTo>
                <a:lnTo>
                  <a:pt x="1765" y="1216"/>
                </a:lnTo>
                <a:lnTo>
                  <a:pt x="1772" y="1272"/>
                </a:lnTo>
                <a:lnTo>
                  <a:pt x="1743" y="1344"/>
                </a:lnTo>
                <a:lnTo>
                  <a:pt x="1743" y="1376"/>
                </a:lnTo>
                <a:lnTo>
                  <a:pt x="1794" y="1384"/>
                </a:lnTo>
                <a:lnTo>
                  <a:pt x="1824" y="1432"/>
                </a:lnTo>
                <a:lnTo>
                  <a:pt x="1809" y="1480"/>
                </a:lnTo>
                <a:lnTo>
                  <a:pt x="1839" y="1512"/>
                </a:lnTo>
                <a:lnTo>
                  <a:pt x="1816" y="1520"/>
                </a:lnTo>
                <a:lnTo>
                  <a:pt x="1787" y="1480"/>
                </a:lnTo>
                <a:lnTo>
                  <a:pt x="1794" y="1456"/>
                </a:lnTo>
                <a:lnTo>
                  <a:pt x="1772" y="1408"/>
                </a:lnTo>
                <a:lnTo>
                  <a:pt x="1743" y="1416"/>
                </a:lnTo>
                <a:lnTo>
                  <a:pt x="1750" y="1464"/>
                </a:lnTo>
                <a:lnTo>
                  <a:pt x="1698" y="1528"/>
                </a:lnTo>
                <a:lnTo>
                  <a:pt x="1639" y="1560"/>
                </a:lnTo>
                <a:lnTo>
                  <a:pt x="1595" y="1520"/>
                </a:lnTo>
                <a:lnTo>
                  <a:pt x="1595" y="1496"/>
                </a:lnTo>
                <a:lnTo>
                  <a:pt x="1632" y="1520"/>
                </a:lnTo>
                <a:lnTo>
                  <a:pt x="1676" y="1488"/>
                </a:lnTo>
                <a:lnTo>
                  <a:pt x="1728" y="1432"/>
                </a:lnTo>
                <a:lnTo>
                  <a:pt x="1706" y="1368"/>
                </a:lnTo>
                <a:lnTo>
                  <a:pt x="1735" y="1272"/>
                </a:lnTo>
                <a:lnTo>
                  <a:pt x="1735" y="1200"/>
                </a:lnTo>
                <a:lnTo>
                  <a:pt x="1772" y="1152"/>
                </a:lnTo>
                <a:lnTo>
                  <a:pt x="1757" y="1120"/>
                </a:lnTo>
                <a:lnTo>
                  <a:pt x="1728" y="1120"/>
                </a:lnTo>
                <a:lnTo>
                  <a:pt x="1713" y="1104"/>
                </a:lnTo>
                <a:lnTo>
                  <a:pt x="1654" y="1184"/>
                </a:lnTo>
                <a:lnTo>
                  <a:pt x="1617" y="1192"/>
                </a:lnTo>
                <a:lnTo>
                  <a:pt x="1617" y="1272"/>
                </a:lnTo>
                <a:lnTo>
                  <a:pt x="1588" y="1272"/>
                </a:lnTo>
                <a:lnTo>
                  <a:pt x="1595" y="1304"/>
                </a:lnTo>
                <a:lnTo>
                  <a:pt x="1624" y="1376"/>
                </a:lnTo>
                <a:lnTo>
                  <a:pt x="1595" y="1392"/>
                </a:lnTo>
                <a:lnTo>
                  <a:pt x="1551" y="1320"/>
                </a:lnTo>
                <a:lnTo>
                  <a:pt x="1551" y="1288"/>
                </a:lnTo>
                <a:lnTo>
                  <a:pt x="1499" y="1240"/>
                </a:lnTo>
                <a:lnTo>
                  <a:pt x="1469" y="1240"/>
                </a:lnTo>
                <a:lnTo>
                  <a:pt x="1469" y="1192"/>
                </a:lnTo>
                <a:lnTo>
                  <a:pt x="1440" y="1168"/>
                </a:lnTo>
                <a:lnTo>
                  <a:pt x="1440" y="1200"/>
                </a:lnTo>
                <a:lnTo>
                  <a:pt x="1455" y="1248"/>
                </a:lnTo>
                <a:lnTo>
                  <a:pt x="1455" y="1288"/>
                </a:lnTo>
                <a:lnTo>
                  <a:pt x="1432" y="1304"/>
                </a:lnTo>
                <a:lnTo>
                  <a:pt x="1418" y="1328"/>
                </a:lnTo>
                <a:lnTo>
                  <a:pt x="1396" y="1312"/>
                </a:lnTo>
                <a:lnTo>
                  <a:pt x="1418" y="1296"/>
                </a:lnTo>
                <a:lnTo>
                  <a:pt x="1410" y="1264"/>
                </a:lnTo>
                <a:lnTo>
                  <a:pt x="1366" y="1272"/>
                </a:lnTo>
                <a:lnTo>
                  <a:pt x="1329" y="1256"/>
                </a:lnTo>
                <a:lnTo>
                  <a:pt x="1300" y="1272"/>
                </a:lnTo>
                <a:lnTo>
                  <a:pt x="1277" y="1248"/>
                </a:lnTo>
                <a:lnTo>
                  <a:pt x="1322" y="1240"/>
                </a:lnTo>
                <a:lnTo>
                  <a:pt x="1322" y="1216"/>
                </a:lnTo>
                <a:lnTo>
                  <a:pt x="1277" y="1208"/>
                </a:lnTo>
                <a:lnTo>
                  <a:pt x="1263" y="1232"/>
                </a:lnTo>
                <a:lnTo>
                  <a:pt x="1248" y="1216"/>
                </a:lnTo>
                <a:lnTo>
                  <a:pt x="1181" y="1208"/>
                </a:lnTo>
                <a:lnTo>
                  <a:pt x="1167" y="1224"/>
                </a:lnTo>
                <a:lnTo>
                  <a:pt x="1145" y="1208"/>
                </a:lnTo>
                <a:lnTo>
                  <a:pt x="1122" y="1240"/>
                </a:lnTo>
                <a:lnTo>
                  <a:pt x="1085" y="1224"/>
                </a:lnTo>
                <a:lnTo>
                  <a:pt x="1100" y="1176"/>
                </a:lnTo>
                <a:lnTo>
                  <a:pt x="1137" y="1184"/>
                </a:lnTo>
                <a:lnTo>
                  <a:pt x="1145" y="1128"/>
                </a:lnTo>
                <a:lnTo>
                  <a:pt x="1093" y="1072"/>
                </a:lnTo>
                <a:lnTo>
                  <a:pt x="1100" y="1128"/>
                </a:lnTo>
                <a:lnTo>
                  <a:pt x="1056" y="1160"/>
                </a:lnTo>
                <a:lnTo>
                  <a:pt x="1049" y="1208"/>
                </a:lnTo>
                <a:lnTo>
                  <a:pt x="1034" y="1216"/>
                </a:lnTo>
                <a:lnTo>
                  <a:pt x="1026" y="1224"/>
                </a:lnTo>
                <a:lnTo>
                  <a:pt x="997" y="1176"/>
                </a:lnTo>
                <a:lnTo>
                  <a:pt x="938" y="1176"/>
                </a:lnTo>
                <a:lnTo>
                  <a:pt x="901" y="1200"/>
                </a:lnTo>
                <a:lnTo>
                  <a:pt x="886" y="1240"/>
                </a:lnTo>
                <a:lnTo>
                  <a:pt x="857" y="1200"/>
                </a:lnTo>
                <a:lnTo>
                  <a:pt x="834" y="1152"/>
                </a:lnTo>
                <a:lnTo>
                  <a:pt x="812" y="1176"/>
                </a:lnTo>
                <a:lnTo>
                  <a:pt x="820" y="1224"/>
                </a:lnTo>
                <a:lnTo>
                  <a:pt x="775" y="1216"/>
                </a:lnTo>
                <a:lnTo>
                  <a:pt x="797" y="1192"/>
                </a:lnTo>
                <a:lnTo>
                  <a:pt x="783" y="1160"/>
                </a:lnTo>
                <a:lnTo>
                  <a:pt x="797" y="1104"/>
                </a:lnTo>
                <a:lnTo>
                  <a:pt x="842" y="1064"/>
                </a:lnTo>
                <a:lnTo>
                  <a:pt x="827" y="1008"/>
                </a:lnTo>
                <a:lnTo>
                  <a:pt x="834" y="1000"/>
                </a:lnTo>
                <a:lnTo>
                  <a:pt x="857" y="976"/>
                </a:lnTo>
                <a:lnTo>
                  <a:pt x="857" y="1024"/>
                </a:lnTo>
                <a:lnTo>
                  <a:pt x="923" y="1144"/>
                </a:lnTo>
                <a:lnTo>
                  <a:pt x="967" y="1152"/>
                </a:lnTo>
                <a:lnTo>
                  <a:pt x="1026" y="1088"/>
                </a:lnTo>
                <a:lnTo>
                  <a:pt x="1004" y="1000"/>
                </a:lnTo>
                <a:lnTo>
                  <a:pt x="997" y="920"/>
                </a:lnTo>
                <a:lnTo>
                  <a:pt x="960" y="872"/>
                </a:lnTo>
                <a:lnTo>
                  <a:pt x="989" y="864"/>
                </a:lnTo>
                <a:lnTo>
                  <a:pt x="960" y="832"/>
                </a:lnTo>
                <a:lnTo>
                  <a:pt x="938" y="808"/>
                </a:lnTo>
                <a:lnTo>
                  <a:pt x="916" y="808"/>
                </a:lnTo>
                <a:lnTo>
                  <a:pt x="871" y="816"/>
                </a:lnTo>
                <a:lnTo>
                  <a:pt x="834" y="848"/>
                </a:lnTo>
                <a:lnTo>
                  <a:pt x="849" y="888"/>
                </a:lnTo>
                <a:lnTo>
                  <a:pt x="797" y="904"/>
                </a:lnTo>
                <a:lnTo>
                  <a:pt x="775" y="936"/>
                </a:lnTo>
                <a:lnTo>
                  <a:pt x="753" y="976"/>
                </a:lnTo>
                <a:lnTo>
                  <a:pt x="709" y="992"/>
                </a:lnTo>
                <a:lnTo>
                  <a:pt x="694" y="1032"/>
                </a:lnTo>
                <a:lnTo>
                  <a:pt x="665" y="1072"/>
                </a:lnTo>
                <a:lnTo>
                  <a:pt x="642" y="1080"/>
                </a:lnTo>
                <a:lnTo>
                  <a:pt x="628" y="1152"/>
                </a:lnTo>
                <a:lnTo>
                  <a:pt x="524" y="1160"/>
                </a:lnTo>
                <a:lnTo>
                  <a:pt x="480" y="1168"/>
                </a:lnTo>
                <a:lnTo>
                  <a:pt x="480" y="1200"/>
                </a:lnTo>
                <a:lnTo>
                  <a:pt x="473" y="1248"/>
                </a:lnTo>
                <a:lnTo>
                  <a:pt x="450" y="1208"/>
                </a:lnTo>
                <a:lnTo>
                  <a:pt x="414" y="1200"/>
                </a:lnTo>
                <a:lnTo>
                  <a:pt x="391" y="1224"/>
                </a:lnTo>
                <a:lnTo>
                  <a:pt x="369" y="1216"/>
                </a:lnTo>
                <a:lnTo>
                  <a:pt x="332" y="1264"/>
                </a:lnTo>
                <a:lnTo>
                  <a:pt x="310" y="1272"/>
                </a:lnTo>
                <a:lnTo>
                  <a:pt x="303" y="1296"/>
                </a:lnTo>
                <a:lnTo>
                  <a:pt x="288" y="1304"/>
                </a:lnTo>
                <a:lnTo>
                  <a:pt x="288" y="1328"/>
                </a:lnTo>
                <a:lnTo>
                  <a:pt x="258" y="1352"/>
                </a:lnTo>
                <a:lnTo>
                  <a:pt x="258" y="1360"/>
                </a:lnTo>
                <a:lnTo>
                  <a:pt x="281" y="1392"/>
                </a:lnTo>
                <a:lnTo>
                  <a:pt x="273" y="1408"/>
                </a:lnTo>
                <a:lnTo>
                  <a:pt x="288" y="1416"/>
                </a:lnTo>
                <a:lnTo>
                  <a:pt x="303" y="1456"/>
                </a:lnTo>
                <a:lnTo>
                  <a:pt x="273" y="1480"/>
                </a:lnTo>
                <a:lnTo>
                  <a:pt x="251" y="1480"/>
                </a:lnTo>
                <a:lnTo>
                  <a:pt x="244" y="1544"/>
                </a:lnTo>
                <a:lnTo>
                  <a:pt x="229" y="1560"/>
                </a:lnTo>
                <a:lnTo>
                  <a:pt x="244" y="1600"/>
                </a:lnTo>
              </a:path>
            </a:pathLst>
          </a:custGeom>
          <a:solidFill>
            <a:srgbClr val="FFCC99"/>
          </a:solidFill>
          <a:ln w="12700" cap="rnd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075" name="Text Box 3"/>
          <p:cNvSpPr txBox="1">
            <a:spLocks noChangeArrowheads="1"/>
          </p:cNvSpPr>
          <p:nvPr/>
        </p:nvSpPr>
        <p:spPr bwMode="auto">
          <a:xfrm>
            <a:off x="838200" y="2971801"/>
            <a:ext cx="7848600" cy="353943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800" b="1" i="1" dirty="0" smtClean="0">
                <a:solidFill>
                  <a:srgbClr val="660033"/>
                </a:solidFill>
                <a:latin typeface="AG_Benguiat" pitchFamily="34" charset="0"/>
              </a:rPr>
              <a:t>ТЕМА</a:t>
            </a:r>
            <a:r>
              <a:rPr lang="en-US" sz="2800" b="1" i="1" dirty="0" smtClean="0">
                <a:solidFill>
                  <a:srgbClr val="660033"/>
                </a:solidFill>
                <a:latin typeface="AG_Benguiat" pitchFamily="34" charset="0"/>
              </a:rPr>
              <a:t>: </a:t>
            </a:r>
            <a:r>
              <a:rPr lang="ru-RU" sz="2800" b="1" i="1" dirty="0" smtClean="0">
                <a:solidFill>
                  <a:srgbClr val="660033"/>
                </a:solidFill>
              </a:rPr>
              <a:t>КЛАССИФИКАЦИЯ ТЕПЛОВЫХ</a:t>
            </a:r>
            <a:r>
              <a:rPr lang="en-US" sz="2800" b="1" i="1" dirty="0" smtClean="0">
                <a:solidFill>
                  <a:srgbClr val="660033"/>
                </a:solidFill>
              </a:rPr>
              <a:t>    </a:t>
            </a:r>
            <a:r>
              <a:rPr lang="ru-RU" sz="2800" b="1" i="1" dirty="0" smtClean="0">
                <a:solidFill>
                  <a:srgbClr val="660033"/>
                </a:solidFill>
              </a:rPr>
              <a:t>  </a:t>
            </a:r>
            <a:r>
              <a:rPr lang="en-US" sz="2800" b="1" i="1" dirty="0" smtClean="0">
                <a:solidFill>
                  <a:srgbClr val="660033"/>
                </a:solidFill>
              </a:rPr>
              <a:t>   </a:t>
            </a:r>
            <a:r>
              <a:rPr lang="ru-RU" sz="2800" b="1" i="1" dirty="0" smtClean="0">
                <a:solidFill>
                  <a:srgbClr val="660033"/>
                </a:solidFill>
              </a:rPr>
              <a:t>ЭЛЕКТРОСТАНЦИЙ  И  ИХ ЭНЕРГОЭКОНОМИЧЕСКИЕ  ОСОБЕННОСТИ</a:t>
            </a:r>
            <a:endParaRPr lang="ru-RU" sz="2800" b="1" i="1" dirty="0">
              <a:solidFill>
                <a:srgbClr val="660033"/>
              </a:solidFill>
              <a:latin typeface="AG_Benguiat" pitchFamily="34" charset="0"/>
            </a:endParaRPr>
          </a:p>
          <a:p>
            <a:pPr>
              <a:lnSpc>
                <a:spcPct val="50000"/>
              </a:lnSpc>
              <a:spcBef>
                <a:spcPct val="50000"/>
              </a:spcBef>
            </a:pPr>
            <a:r>
              <a:rPr lang="ru-RU" sz="1600" dirty="0" smtClean="0">
                <a:solidFill>
                  <a:srgbClr val="660033"/>
                </a:solidFill>
                <a:latin typeface="AG_Benguiat" pitchFamily="34" charset="0"/>
              </a:rPr>
              <a:t>Ульянкин Петр Николаевич</a:t>
            </a:r>
          </a:p>
          <a:p>
            <a:pPr>
              <a:lnSpc>
                <a:spcPct val="50000"/>
              </a:lnSpc>
              <a:spcBef>
                <a:spcPct val="50000"/>
              </a:spcBef>
            </a:pPr>
            <a:r>
              <a:rPr lang="ru-RU" sz="1600" dirty="0" smtClean="0">
                <a:solidFill>
                  <a:srgbClr val="660033"/>
                </a:solidFill>
                <a:latin typeface="AG_Benguiat" pitchFamily="34" charset="0"/>
              </a:rPr>
              <a:t> </a:t>
            </a:r>
            <a:r>
              <a:rPr lang="ru-RU" sz="1600" dirty="0" err="1" smtClean="0">
                <a:solidFill>
                  <a:srgbClr val="660033"/>
                </a:solidFill>
                <a:latin typeface="AG_Benguiat" pitchFamily="34" charset="0"/>
              </a:rPr>
              <a:t>к.э.н</a:t>
            </a:r>
            <a:r>
              <a:rPr lang="ru-RU" sz="1600" dirty="0" smtClean="0">
                <a:solidFill>
                  <a:srgbClr val="660033"/>
                </a:solidFill>
                <a:latin typeface="AG_Benguiat" pitchFamily="34" charset="0"/>
              </a:rPr>
              <a:t>., доцент</a:t>
            </a:r>
          </a:p>
          <a:p>
            <a:pPr>
              <a:lnSpc>
                <a:spcPct val="50000"/>
              </a:lnSpc>
              <a:spcBef>
                <a:spcPct val="50000"/>
              </a:spcBef>
            </a:pPr>
            <a:r>
              <a:rPr lang="ru-RU" sz="1600" dirty="0" smtClean="0">
                <a:solidFill>
                  <a:srgbClr val="660033"/>
                </a:solidFill>
                <a:latin typeface="AG_Benguiat" pitchFamily="34" charset="0"/>
              </a:rPr>
              <a:t>Кафедра экономики и предпринимательства КГТУ</a:t>
            </a:r>
          </a:p>
          <a:p>
            <a:pPr>
              <a:lnSpc>
                <a:spcPct val="50000"/>
              </a:lnSpc>
              <a:spcBef>
                <a:spcPct val="50000"/>
              </a:spcBef>
            </a:pPr>
            <a:endParaRPr lang="ru-RU" sz="1600" dirty="0">
              <a:solidFill>
                <a:srgbClr val="660033"/>
              </a:solidFill>
              <a:latin typeface="AG_Benguiat" pitchFamily="34" charset="0"/>
            </a:endParaRPr>
          </a:p>
          <a:p>
            <a:pPr>
              <a:lnSpc>
                <a:spcPct val="50000"/>
              </a:lnSpc>
              <a:spcBef>
                <a:spcPct val="50000"/>
              </a:spcBef>
            </a:pPr>
            <a:endParaRPr lang="ru-RU" sz="1600" dirty="0" smtClean="0">
              <a:solidFill>
                <a:srgbClr val="660033"/>
              </a:solidFill>
              <a:latin typeface="AG_Benguiat" pitchFamily="34" charset="0"/>
            </a:endParaRPr>
          </a:p>
          <a:p>
            <a:pPr>
              <a:lnSpc>
                <a:spcPct val="50000"/>
              </a:lnSpc>
              <a:spcBef>
                <a:spcPct val="50000"/>
              </a:spcBef>
            </a:pPr>
            <a:r>
              <a:rPr lang="en-US" sz="1600" dirty="0">
                <a:solidFill>
                  <a:srgbClr val="660033"/>
                </a:solidFill>
                <a:latin typeface="AG_Benguiat" pitchFamily="34" charset="0"/>
              </a:rPr>
              <a:t>e</a:t>
            </a:r>
            <a:r>
              <a:rPr lang="en-US" sz="1600" dirty="0" smtClean="0">
                <a:solidFill>
                  <a:srgbClr val="660033"/>
                </a:solidFill>
                <a:latin typeface="AG_Benguiat" pitchFamily="34" charset="0"/>
              </a:rPr>
              <a:t>-mail: </a:t>
            </a:r>
            <a:r>
              <a:rPr lang="en-US" sz="1600" dirty="0" smtClean="0">
                <a:solidFill>
                  <a:srgbClr val="CC6600"/>
                </a:solidFill>
                <a:latin typeface="AG_Benguiat" pitchFamily="34" charset="0"/>
                <a:hlinkClick r:id="rId3"/>
              </a:rPr>
              <a:t>upn@cdo-kgtu.ru</a:t>
            </a:r>
            <a:endParaRPr lang="en-US" sz="1600" dirty="0" smtClean="0">
              <a:solidFill>
                <a:srgbClr val="CC6600"/>
              </a:solidFill>
              <a:latin typeface="AG_Benguiat" pitchFamily="34" charset="0"/>
            </a:endParaRPr>
          </a:p>
          <a:p>
            <a:pPr>
              <a:lnSpc>
                <a:spcPct val="50000"/>
              </a:lnSpc>
              <a:spcBef>
                <a:spcPct val="50000"/>
              </a:spcBef>
            </a:pPr>
            <a:r>
              <a:rPr lang="ru-RU" sz="1600" dirty="0" smtClean="0">
                <a:solidFill>
                  <a:srgbClr val="660033"/>
                </a:solidFill>
                <a:latin typeface="AG_Benguiat" pitchFamily="34" charset="0"/>
              </a:rPr>
              <a:t>тел</a:t>
            </a:r>
            <a:r>
              <a:rPr lang="en-US" sz="1600" dirty="0" smtClean="0">
                <a:solidFill>
                  <a:srgbClr val="660033"/>
                </a:solidFill>
                <a:latin typeface="AG_Benguiat" pitchFamily="34" charset="0"/>
              </a:rPr>
              <a:t>:</a:t>
            </a:r>
            <a:r>
              <a:rPr lang="ru-RU" sz="1600" dirty="0" smtClean="0">
                <a:solidFill>
                  <a:srgbClr val="660033"/>
                </a:solidFill>
                <a:latin typeface="AG_Benguiat" pitchFamily="34" charset="0"/>
              </a:rPr>
              <a:t> (4012) 44-19-10</a:t>
            </a:r>
            <a:r>
              <a:rPr lang="en-US" sz="1600" dirty="0" smtClean="0">
                <a:solidFill>
                  <a:srgbClr val="660033"/>
                </a:solidFill>
                <a:latin typeface="AG_Benguiat" pitchFamily="34" charset="0"/>
              </a:rPr>
              <a:t> </a:t>
            </a:r>
            <a:endParaRPr lang="ru-RU" sz="1600" dirty="0" smtClean="0">
              <a:solidFill>
                <a:srgbClr val="660033"/>
              </a:solidFill>
              <a:latin typeface="AG_Benguiat" pitchFamily="34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428596" y="285728"/>
          <a:ext cx="8572560" cy="396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572560"/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rgbClr val="FF0000"/>
                          </a:solidFill>
                        </a:rPr>
                        <a:t>        </a:t>
                      </a:r>
                      <a:r>
                        <a:rPr lang="ru-RU" sz="2000" dirty="0" smtClean="0">
                          <a:solidFill>
                            <a:srgbClr val="660033"/>
                          </a:solidFill>
                        </a:rPr>
                        <a:t>Калининградский</a:t>
                      </a:r>
                      <a:r>
                        <a:rPr lang="ru-RU" sz="2000" baseline="0" dirty="0" smtClean="0">
                          <a:solidFill>
                            <a:srgbClr val="660033"/>
                          </a:solidFill>
                        </a:rPr>
                        <a:t> государственный технический университет</a:t>
                      </a:r>
                      <a:endParaRPr lang="ru-RU" sz="2000" dirty="0">
                        <a:solidFill>
                          <a:srgbClr val="660033"/>
                        </a:solidFill>
                      </a:endParaRPr>
                    </a:p>
                  </a:txBody>
                  <a:tcPr>
                    <a:noFill/>
                  </a:tcPr>
                </a:tc>
              </a:tr>
            </a:tbl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571440" y="1142984"/>
          <a:ext cx="8572560" cy="1615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57256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FF0000"/>
                          </a:solidFill>
                        </a:rPr>
                        <a:t>        </a:t>
                      </a:r>
                      <a:r>
                        <a:rPr lang="ru-RU" sz="2000" dirty="0" smtClean="0">
                          <a:solidFill>
                            <a:srgbClr val="660033"/>
                          </a:solidFill>
                        </a:rPr>
                        <a:t>Институт экономики и менеджмента</a:t>
                      </a:r>
                    </a:p>
                    <a:p>
                      <a:pPr algn="ctr"/>
                      <a:endParaRPr lang="ru-RU" sz="2000" dirty="0" smtClean="0">
                        <a:solidFill>
                          <a:srgbClr val="660033"/>
                        </a:solidFill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0" dirty="0" smtClean="0">
                          <a:solidFill>
                            <a:srgbClr val="660033"/>
                          </a:solidFill>
                          <a:effectLst/>
                          <a:latin typeface="Arial" charset="0"/>
                        </a:rPr>
                        <a:t>Центр дистанционного образования по экономическим специальностям</a:t>
                      </a:r>
                    </a:p>
                    <a:p>
                      <a:pPr algn="ctr"/>
                      <a:endParaRPr lang="ru-RU" sz="2000" dirty="0">
                        <a:solidFill>
                          <a:srgbClr val="660033"/>
                        </a:solidFill>
                      </a:endParaRPr>
                    </a:p>
                  </a:txBody>
                  <a:tcP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хема 4"/>
          <p:cNvGraphicFramePr/>
          <p:nvPr/>
        </p:nvGraphicFramePr>
        <p:xfrm>
          <a:off x="500034" y="214290"/>
          <a:ext cx="8286808" cy="7143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cxnSp>
        <p:nvCxnSpPr>
          <p:cNvPr id="13" name="Прямая соединительная линия 12"/>
          <p:cNvCxnSpPr/>
          <p:nvPr/>
        </p:nvCxnSpPr>
        <p:spPr>
          <a:xfrm rot="5400000">
            <a:off x="2536017" y="4250537"/>
            <a:ext cx="214314" cy="142876"/>
          </a:xfrm>
          <a:prstGeom prst="line">
            <a:avLst/>
          </a:pr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Прямоугольник 11"/>
          <p:cNvSpPr/>
          <p:nvPr/>
        </p:nvSpPr>
        <p:spPr>
          <a:xfrm>
            <a:off x="571472" y="857232"/>
            <a:ext cx="792961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rgbClr val="CC6600"/>
                </a:solidFill>
              </a:rPr>
              <a:t>В основном в настоящее время применяется разделение электростанций на КЭС, ТЭЦ, ПГУ, ГТЭС, АЭС. </a:t>
            </a:r>
            <a:endParaRPr lang="en-US" sz="1600" dirty="0" smtClean="0">
              <a:solidFill>
                <a:srgbClr val="CC6600"/>
              </a:solidFill>
            </a:endParaRPr>
          </a:p>
          <a:p>
            <a:endParaRPr lang="en-US" sz="1600" dirty="0" smtClean="0">
              <a:solidFill>
                <a:srgbClr val="CC6600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571472" y="1500174"/>
            <a:ext cx="7929618" cy="584775"/>
          </a:xfrm>
          <a:prstGeom prst="rect">
            <a:avLst/>
          </a:prstGeom>
          <a:ln w="38100">
            <a:solidFill>
              <a:schemeClr val="accent1">
                <a:lumMod val="20000"/>
                <a:lumOff val="8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rgbClr val="7030A0"/>
                </a:solidFill>
              </a:rPr>
              <a:t>Для более полной характеристики электростанции можно классифицировать по ряду основных признаков:</a:t>
            </a:r>
            <a:endParaRPr lang="en-US" sz="1600" dirty="0" smtClean="0">
              <a:solidFill>
                <a:srgbClr val="7030A0"/>
              </a:solidFill>
            </a:endParaRPr>
          </a:p>
        </p:txBody>
      </p:sp>
      <p:graphicFrame>
        <p:nvGraphicFramePr>
          <p:cNvPr id="17" name="Схема 16"/>
          <p:cNvGraphicFramePr/>
          <p:nvPr/>
        </p:nvGraphicFramePr>
        <p:xfrm>
          <a:off x="1357290" y="2714620"/>
          <a:ext cx="7429552" cy="35719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sp>
        <p:nvSpPr>
          <p:cNvPr id="20" name="Стрелка углом вверх 19"/>
          <p:cNvSpPr/>
          <p:nvPr/>
        </p:nvSpPr>
        <p:spPr>
          <a:xfrm rot="5400000">
            <a:off x="-750132" y="2821777"/>
            <a:ext cx="2893239" cy="964413"/>
          </a:xfrm>
          <a:prstGeom prst="bentUpArrow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14282" y="285728"/>
            <a:ext cx="8643998" cy="584775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rgbClr val="7030A0"/>
                </a:solidFill>
              </a:rPr>
              <a:t>По видам первичных энергоресурсов различаются электростанции, применяющие топливо:</a:t>
            </a:r>
            <a:endParaRPr lang="ru-RU" sz="1600" dirty="0">
              <a:solidFill>
                <a:srgbClr val="7030A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14282" y="1643050"/>
            <a:ext cx="8215338" cy="338554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rgbClr val="7030A0"/>
                </a:solidFill>
              </a:rPr>
              <a:t>По процессам преобразования энергии выделяются электростанции, в которых:</a:t>
            </a:r>
            <a:endParaRPr lang="ru-RU" sz="1600" dirty="0">
              <a:solidFill>
                <a:srgbClr val="7030A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714348" y="928670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>
              <a:buFont typeface="Wingdings" pitchFamily="2" charset="2"/>
              <a:buChar char="Ø"/>
            </a:pPr>
            <a:r>
              <a:rPr lang="ru-RU" sz="1600" dirty="0" smtClean="0">
                <a:solidFill>
                  <a:srgbClr val="CC6600"/>
                </a:solidFill>
              </a:rPr>
              <a:t>органическое — ТЭС;</a:t>
            </a:r>
            <a:endParaRPr lang="en-US" sz="1600" dirty="0" smtClean="0">
              <a:solidFill>
                <a:srgbClr val="CC6600"/>
              </a:solidFill>
            </a:endParaRPr>
          </a:p>
          <a:p>
            <a:pPr marL="342900" indent="-342900">
              <a:buFont typeface="Wingdings" pitchFamily="2" charset="2"/>
              <a:buChar char="Ø"/>
            </a:pPr>
            <a:r>
              <a:rPr lang="ru-RU" sz="1600" dirty="0" smtClean="0">
                <a:solidFill>
                  <a:srgbClr val="CC6600"/>
                </a:solidFill>
              </a:rPr>
              <a:t>ядерное — АЭС</a:t>
            </a:r>
            <a:r>
              <a:rPr lang="ru-RU" sz="1600" dirty="0" smtClean="0"/>
              <a:t>.</a:t>
            </a:r>
            <a:endParaRPr lang="ru-RU" sz="1600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714316" y="2000240"/>
            <a:ext cx="842968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itchFamily="2" charset="2"/>
              <a:buChar char="Ø"/>
            </a:pPr>
            <a:r>
              <a:rPr lang="ru-RU" sz="1600" dirty="0" smtClean="0">
                <a:solidFill>
                  <a:srgbClr val="CC6600"/>
                </a:solidFill>
              </a:rPr>
              <a:t>полученная тепловая энергия преобразуется в механическую, а затем в электрическую — ТЭС, АЭС; </a:t>
            </a:r>
            <a:endParaRPr lang="en-US" sz="1600" dirty="0" smtClean="0">
              <a:solidFill>
                <a:srgbClr val="CC6600"/>
              </a:solidFill>
            </a:endParaRPr>
          </a:p>
          <a:p>
            <a:pPr marL="342900" indent="-342900">
              <a:buFont typeface="Wingdings" pitchFamily="2" charset="2"/>
              <a:buChar char="Ø"/>
            </a:pPr>
            <a:r>
              <a:rPr lang="ru-RU" sz="1600" dirty="0" smtClean="0">
                <a:solidFill>
                  <a:srgbClr val="CC6600"/>
                </a:solidFill>
              </a:rPr>
              <a:t>полученная тепловая энергия непосредственно превращается в электрическую — электростанции с </a:t>
            </a:r>
            <a:r>
              <a:rPr lang="ru-RU" sz="1600" dirty="0" err="1" smtClean="0">
                <a:solidFill>
                  <a:srgbClr val="CC6600"/>
                </a:solidFill>
              </a:rPr>
              <a:t>МГД-генераторами</a:t>
            </a:r>
            <a:r>
              <a:rPr lang="ru-RU" sz="1600" dirty="0" smtClean="0">
                <a:solidFill>
                  <a:srgbClr val="CC6600"/>
                </a:solidFill>
              </a:rPr>
              <a:t> (МГД-ЭС), СЭС с фотоэлементами и др.</a:t>
            </a:r>
            <a:endParaRPr lang="ru-RU" sz="1600" dirty="0">
              <a:solidFill>
                <a:srgbClr val="CC660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14282" y="3214686"/>
            <a:ext cx="850112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rgbClr val="7030A0"/>
                </a:solidFill>
              </a:rPr>
              <a:t>По количеству и виду используемых энергоносителей различаются электростанции:</a:t>
            </a:r>
            <a:endParaRPr lang="ru-RU" sz="1600" dirty="0">
              <a:solidFill>
                <a:srgbClr val="7030A0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642878" y="3571876"/>
            <a:ext cx="828684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itchFamily="2" charset="2"/>
              <a:buChar char="Ø"/>
            </a:pPr>
            <a:r>
              <a:rPr lang="ru-RU" sz="1600" dirty="0" smtClean="0">
                <a:solidFill>
                  <a:srgbClr val="CC6600"/>
                </a:solidFill>
              </a:rPr>
              <a:t>с одним энергоносителем — КЭС и ТЭЦ, атомные КЭС и ТЭЦ на паре. АЭС с газовым энергоносителем, ГТЭС; </a:t>
            </a:r>
            <a:endParaRPr lang="en-US" sz="1600" dirty="0" smtClean="0">
              <a:solidFill>
                <a:srgbClr val="CC6600"/>
              </a:solidFill>
            </a:endParaRPr>
          </a:p>
          <a:p>
            <a:pPr marL="342900" indent="-342900">
              <a:buFont typeface="Wingdings" pitchFamily="2" charset="2"/>
              <a:buChar char="Ø"/>
            </a:pPr>
            <a:r>
              <a:rPr lang="ru-RU" sz="1600" dirty="0" smtClean="0">
                <a:solidFill>
                  <a:srgbClr val="CC6600"/>
                </a:solidFill>
              </a:rPr>
              <a:t>с двумя разными по фазовому состоянию энергоносителями — парогазовые, в том числе ПГ-КЭС и ПГ-ТЭЦ; </a:t>
            </a:r>
            <a:endParaRPr lang="en-US" sz="1600" dirty="0" smtClean="0">
              <a:solidFill>
                <a:srgbClr val="CC6600"/>
              </a:solidFill>
            </a:endParaRPr>
          </a:p>
          <a:p>
            <a:pPr marL="342900" indent="-342900">
              <a:buFont typeface="Wingdings" pitchFamily="2" charset="2"/>
              <a:buChar char="Ø"/>
            </a:pPr>
            <a:r>
              <a:rPr lang="ru-RU" sz="1600" dirty="0" smtClean="0">
                <a:solidFill>
                  <a:srgbClr val="CC6600"/>
                </a:solidFill>
              </a:rPr>
              <a:t>с двумя разными энергоносителями одинакового фазового состояния — бинарные.</a:t>
            </a:r>
            <a:endParaRPr lang="ru-RU" sz="1600" dirty="0">
              <a:solidFill>
                <a:srgbClr val="CC6600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85720" y="5072074"/>
            <a:ext cx="835824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rgbClr val="7030A0"/>
                </a:solidFill>
              </a:rPr>
              <a:t>По видам отпускаемой энергии различаются электростанции:</a:t>
            </a:r>
            <a:endParaRPr lang="ru-RU" sz="1600" dirty="0">
              <a:solidFill>
                <a:srgbClr val="7030A0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642910" y="5500702"/>
            <a:ext cx="771530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itchFamily="2" charset="2"/>
              <a:buChar char="Ø"/>
            </a:pPr>
            <a:r>
              <a:rPr lang="ru-RU" sz="1600" dirty="0" smtClean="0">
                <a:solidFill>
                  <a:srgbClr val="CC6600"/>
                </a:solidFill>
              </a:rPr>
              <a:t>отпускающие только или в основном электрическую энергию — ГЭС, ГАЭС, КЭС, атомные КЭС, ГТЭС, ПГ-КЭС и др.; </a:t>
            </a:r>
            <a:endParaRPr lang="en-US" sz="1600" dirty="0" smtClean="0">
              <a:solidFill>
                <a:srgbClr val="CC6600"/>
              </a:solidFill>
            </a:endParaRPr>
          </a:p>
          <a:p>
            <a:pPr marL="342900" indent="-342900">
              <a:buFont typeface="Wingdings" pitchFamily="2" charset="2"/>
              <a:buChar char="Ø"/>
            </a:pPr>
            <a:r>
              <a:rPr lang="ru-RU" sz="1600" dirty="0" smtClean="0">
                <a:solidFill>
                  <a:srgbClr val="CC6600"/>
                </a:solidFill>
              </a:rPr>
              <a:t>отпускающие электрическую и тепловую энергию — ТЭЦ, атомные ТЭЦ, ГТ-ТЭЦ и др.</a:t>
            </a:r>
            <a:endParaRPr lang="ru-RU" sz="1600" dirty="0">
              <a:solidFill>
                <a:srgbClr val="CC6600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85720" y="3000372"/>
            <a:ext cx="657228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rgbClr val="7030A0"/>
                </a:solidFill>
              </a:rPr>
              <a:t>По кругу охватываемых потребителей выделяются:</a:t>
            </a:r>
            <a:endParaRPr lang="ru-RU" sz="1600" dirty="0">
              <a:solidFill>
                <a:srgbClr val="7030A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42910" y="3357562"/>
            <a:ext cx="828680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itchFamily="2" charset="2"/>
              <a:buChar char="Ø"/>
            </a:pPr>
            <a:r>
              <a:rPr lang="ru-RU" sz="1600" dirty="0" smtClean="0">
                <a:solidFill>
                  <a:srgbClr val="CC6600"/>
                </a:solidFill>
              </a:rPr>
              <a:t>районные электростанции — ГРЭС (государственная районная электрическая станция); </a:t>
            </a:r>
            <a:endParaRPr lang="en-US" sz="1600" dirty="0" smtClean="0">
              <a:solidFill>
                <a:srgbClr val="CC6600"/>
              </a:solidFill>
            </a:endParaRPr>
          </a:p>
          <a:p>
            <a:pPr marL="342900" indent="-342900">
              <a:buFont typeface="Wingdings" pitchFamily="2" charset="2"/>
              <a:buChar char="Ø"/>
            </a:pPr>
            <a:r>
              <a:rPr lang="ru-RU" sz="1600" dirty="0" smtClean="0">
                <a:solidFill>
                  <a:srgbClr val="CC6600"/>
                </a:solidFill>
              </a:rPr>
              <a:t>местные электростанции для электроснабжения отдельных населенных пунктов; </a:t>
            </a:r>
            <a:endParaRPr lang="en-US" sz="1600" dirty="0" smtClean="0">
              <a:solidFill>
                <a:srgbClr val="CC6600"/>
              </a:solidFill>
            </a:endParaRPr>
          </a:p>
          <a:p>
            <a:pPr marL="342900" indent="-342900">
              <a:buFont typeface="Wingdings" pitchFamily="2" charset="2"/>
              <a:buChar char="Ø"/>
            </a:pPr>
            <a:r>
              <a:rPr lang="ru-RU" sz="1600" dirty="0" err="1" smtClean="0">
                <a:solidFill>
                  <a:srgbClr val="CC6600"/>
                </a:solidFill>
              </a:rPr>
              <a:t>блок-станции</a:t>
            </a:r>
            <a:r>
              <a:rPr lang="ru-RU" sz="1600" dirty="0" smtClean="0">
                <a:solidFill>
                  <a:srgbClr val="CC6600"/>
                </a:solidFill>
              </a:rPr>
              <a:t> для электроснабжения отдельных потребителей.</a:t>
            </a:r>
            <a:endParaRPr lang="ru-RU" sz="1600" dirty="0">
              <a:solidFill>
                <a:srgbClr val="CC66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85720" y="4429132"/>
            <a:ext cx="792961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rgbClr val="7030A0"/>
                </a:solidFill>
              </a:rPr>
              <a:t>По режиму работы в ЭЭС различаются электростанции</a:t>
            </a:r>
            <a:r>
              <a:rPr lang="en-US" sz="1600" dirty="0" smtClean="0">
                <a:solidFill>
                  <a:srgbClr val="7030A0"/>
                </a:solidFill>
              </a:rPr>
              <a:t>:</a:t>
            </a:r>
            <a:endParaRPr lang="ru-RU" sz="1600" dirty="0">
              <a:solidFill>
                <a:srgbClr val="7030A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71472" y="4795897"/>
            <a:ext cx="8286808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itchFamily="2" charset="2"/>
              <a:buChar char="Ø"/>
            </a:pPr>
            <a:r>
              <a:rPr lang="ru-RU" sz="1600" dirty="0" smtClean="0">
                <a:solidFill>
                  <a:srgbClr val="CC6600"/>
                </a:solidFill>
              </a:rPr>
              <a:t>базовые; </a:t>
            </a:r>
            <a:endParaRPr lang="en-US" sz="1600" dirty="0" smtClean="0">
              <a:solidFill>
                <a:srgbClr val="CC6600"/>
              </a:solidFill>
            </a:endParaRPr>
          </a:p>
          <a:p>
            <a:pPr marL="342900" indent="-342900">
              <a:buFont typeface="Wingdings" pitchFamily="2" charset="2"/>
              <a:buChar char="Ø"/>
            </a:pPr>
            <a:r>
              <a:rPr lang="ru-RU" sz="1600" dirty="0" smtClean="0">
                <a:solidFill>
                  <a:srgbClr val="CC6600"/>
                </a:solidFill>
              </a:rPr>
              <a:t>маневренные или полупиковые; </a:t>
            </a:r>
            <a:endParaRPr lang="en-US" sz="1600" dirty="0" smtClean="0">
              <a:solidFill>
                <a:srgbClr val="CC6600"/>
              </a:solidFill>
            </a:endParaRPr>
          </a:p>
          <a:p>
            <a:pPr marL="342900" indent="-342900">
              <a:buFont typeface="Wingdings" pitchFamily="2" charset="2"/>
              <a:buChar char="Ø"/>
            </a:pPr>
            <a:r>
              <a:rPr lang="ru-RU" sz="1600" dirty="0" smtClean="0">
                <a:solidFill>
                  <a:srgbClr val="CC6600"/>
                </a:solidFill>
              </a:rPr>
              <a:t>пиковые.</a:t>
            </a:r>
            <a:endParaRPr lang="en-US" sz="1600" dirty="0" smtClean="0">
              <a:solidFill>
                <a:srgbClr val="CC6600"/>
              </a:solidFill>
            </a:endParaRPr>
          </a:p>
          <a:p>
            <a:pPr marL="342900" indent="-342900">
              <a:buAutoNum type="arabicParenR"/>
            </a:pPr>
            <a:endParaRPr lang="ru-RU" sz="1600" dirty="0" smtClean="0"/>
          </a:p>
          <a:p>
            <a:r>
              <a:rPr lang="ru-RU" sz="1600" dirty="0" smtClean="0">
                <a:solidFill>
                  <a:srgbClr val="CC6600"/>
                </a:solidFill>
              </a:rPr>
              <a:t>К первой группе относятся крупные, наиболее экономичные КЭС, атомные КЭС, ТЭЦ на теплофикационном режиме, ко второй — маневренные конденсационные электростанции, ПГ-КЭС и ТЭЦ, к третьей — ГДЭС, ГТЭС. Частично в пиковом режиме работают ТЭЦ и менее экономичные КЭС.</a:t>
            </a:r>
            <a:endParaRPr lang="ru-RU" sz="1600" dirty="0">
              <a:solidFill>
                <a:srgbClr val="CC660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714348" y="0"/>
            <a:ext cx="821537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rgbClr val="CC6600"/>
                </a:solidFill>
              </a:rPr>
              <a:t>В последнее время КЭС и атомные КЭС все в большей степени увеличивают отпуск тепловой энергии. Теплоэлектроцентрали (ТЭЦ), кроме электроэнергии, </a:t>
            </a:r>
            <a:r>
              <a:rPr lang="ru-RU" sz="1600" dirty="0" err="1" smtClean="0">
                <a:solidFill>
                  <a:srgbClr val="CC6600"/>
                </a:solidFill>
              </a:rPr>
              <a:t>выраба</a:t>
            </a:r>
            <a:r>
              <a:rPr lang="ru-RU" sz="1600" dirty="0" smtClean="0">
                <a:solidFill>
                  <a:srgbClr val="CC6600"/>
                </a:solidFill>
              </a:rPr>
              <a:t>- </a:t>
            </a:r>
            <a:r>
              <a:rPr lang="ru-RU" sz="1600" dirty="0" err="1" smtClean="0">
                <a:solidFill>
                  <a:srgbClr val="CC6600"/>
                </a:solidFill>
              </a:rPr>
              <a:t>тывают</a:t>
            </a:r>
            <a:r>
              <a:rPr lang="ru-RU" sz="1600" dirty="0" smtClean="0">
                <a:solidFill>
                  <a:srgbClr val="CC6600"/>
                </a:solidFill>
              </a:rPr>
              <a:t> тепло; использование тепла отработавшего пара при комбинированном производстве энергии обеспечивает значительную экономию топлива.</a:t>
            </a:r>
          </a:p>
          <a:p>
            <a:r>
              <a:rPr lang="ru-RU" sz="1600" dirty="0" smtClean="0">
                <a:solidFill>
                  <a:srgbClr val="CC6600"/>
                </a:solidFill>
              </a:rPr>
              <a:t>Если отработавший пар или горячая вода используется для технологических процессов, отопления и вентиляции промышленных предприятий, то ТЭЦ называются промышленными. При использовании тепла для отопления и горячего водоснабжения жилых и общественных зданий городов ТЭЦ называются коммунальными (отопительными). Промышленно-отопительные ТЭЦ снабжают теплом как промышленные предприятия, так и население. На отопительных ТЭЦ наряду с теплофикационными турбоустановками имеются водогрейные котлы для отпуска тепла в периоды пиков тепловой нагрузки.</a:t>
            </a:r>
            <a:endParaRPr lang="ru-RU" sz="1600" dirty="0">
              <a:solidFill>
                <a:srgbClr val="CC6600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428596" y="500042"/>
            <a:ext cx="8072494" cy="584775"/>
          </a:xfrm>
          <a:prstGeom prst="rect">
            <a:avLst/>
          </a:prstGeom>
          <a:solidFill>
            <a:schemeClr val="bg1"/>
          </a:solidFill>
          <a:ln>
            <a:solidFill>
              <a:srgbClr val="FFC000"/>
            </a:solidFill>
          </a:ln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rgbClr val="7030A0"/>
                </a:solidFill>
              </a:rPr>
              <a:t>Для каждого типа  электростанций имеются свои внутренние признаки классификации.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500034" y="1357298"/>
            <a:ext cx="8429684" cy="38164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rgbClr val="CC6600"/>
                </a:solidFill>
              </a:rPr>
              <a:t>Например, </a:t>
            </a:r>
            <a:r>
              <a:rPr lang="ru-RU" sz="1600" dirty="0" smtClean="0">
                <a:solidFill>
                  <a:srgbClr val="7030A0"/>
                </a:solidFill>
              </a:rPr>
              <a:t>КЭС и ТЭЦ </a:t>
            </a:r>
            <a:r>
              <a:rPr lang="ru-RU" sz="1600" dirty="0" smtClean="0">
                <a:solidFill>
                  <a:srgbClr val="CC6600"/>
                </a:solidFill>
              </a:rPr>
              <a:t>различаются по начальным параметрам, технологической схеме (блочные и с поперечными связями), единичной мощности блоков и т.п. АЭС классифицируются по типу реакторов (на тепловых и быстрых нейтронах), по конструкции реакторов и др.</a:t>
            </a:r>
          </a:p>
          <a:p>
            <a:endParaRPr lang="ru-RU" dirty="0" smtClean="0"/>
          </a:p>
          <a:p>
            <a:r>
              <a:rPr lang="ru-RU" sz="1600" dirty="0" smtClean="0">
                <a:solidFill>
                  <a:srgbClr val="CC6600"/>
                </a:solidFill>
              </a:rPr>
              <a:t>Наряду с рассмотренными выше основными типами электростанций в России развиваются также </a:t>
            </a:r>
            <a:r>
              <a:rPr lang="ru-RU" sz="1600" dirty="0" smtClean="0">
                <a:solidFill>
                  <a:srgbClr val="7030A0"/>
                </a:solidFill>
              </a:rPr>
              <a:t>парогазовые </a:t>
            </a:r>
            <a:r>
              <a:rPr lang="ru-RU" sz="1600" dirty="0" smtClean="0">
                <a:solidFill>
                  <a:srgbClr val="CC6600"/>
                </a:solidFill>
              </a:rPr>
              <a:t>и чисто </a:t>
            </a:r>
            <a:r>
              <a:rPr lang="ru-RU" sz="1600" dirty="0" smtClean="0">
                <a:solidFill>
                  <a:srgbClr val="7030A0"/>
                </a:solidFill>
              </a:rPr>
              <a:t>газотурбинные электростанции</a:t>
            </a:r>
            <a:r>
              <a:rPr lang="ru-RU" sz="1600" dirty="0" smtClean="0">
                <a:solidFill>
                  <a:srgbClr val="CC6600"/>
                </a:solidFill>
              </a:rPr>
              <a:t>. </a:t>
            </a:r>
          </a:p>
          <a:p>
            <a:endParaRPr lang="ru-RU" sz="1600" dirty="0" smtClean="0">
              <a:solidFill>
                <a:srgbClr val="CC6600"/>
              </a:solidFill>
            </a:endParaRPr>
          </a:p>
          <a:p>
            <a:r>
              <a:rPr lang="ru-RU" sz="1600" dirty="0" smtClean="0">
                <a:solidFill>
                  <a:srgbClr val="7030A0"/>
                </a:solidFill>
              </a:rPr>
              <a:t>Парогазовые электростанции (ПГЭС) </a:t>
            </a:r>
            <a:r>
              <a:rPr lang="ru-RU" sz="1600" dirty="0" smtClean="0">
                <a:solidFill>
                  <a:srgbClr val="CC6600"/>
                </a:solidFill>
              </a:rPr>
              <a:t>применяются в двух вариантах: с высоконапорным парогенератором и со сбросом выхлопных газов в </a:t>
            </a:r>
            <a:r>
              <a:rPr lang="ru-RU" sz="1600" dirty="0" err="1" smtClean="0">
                <a:solidFill>
                  <a:srgbClr val="CC6600"/>
                </a:solidFill>
              </a:rPr>
              <a:t>котлоагрегаты</a:t>
            </a:r>
            <a:r>
              <a:rPr lang="ru-RU" sz="1600" dirty="0" smtClean="0">
                <a:solidFill>
                  <a:srgbClr val="CC6600"/>
                </a:solidFill>
              </a:rPr>
              <a:t> обычного типа. При первом варианте продукты сгорания из камеры сгорания под давлением направляются в высоконапорный компактный парогенератор, где вырабатывается пар высокого давления, а продукты сгорания охлаждаются до 750—800 °С, после чего они направляются в газовую турбину, а пар высокого давления подается в паровую турбину.</a:t>
            </a:r>
            <a:endParaRPr lang="ru-RU" sz="1600" dirty="0">
              <a:solidFill>
                <a:srgbClr val="CC66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00034" y="5143512"/>
            <a:ext cx="821537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rgbClr val="CC6600"/>
                </a:solidFill>
              </a:rPr>
              <a:t>При втором варианте продукты сгорания из камеры сгорания с добавлением необходимого количества воздуха для снижения температуры до 750—800 °С направляются в газовую турбину, а оттуда отходящие газы при температуре примерно 350—400 °С с большим содержанием кислорода поступают в обычные </a:t>
            </a:r>
            <a:r>
              <a:rPr lang="ru-RU" sz="1600" dirty="0" err="1" smtClean="0">
                <a:solidFill>
                  <a:srgbClr val="CC6600"/>
                </a:solidFill>
              </a:rPr>
              <a:t>котлоагрегаты</a:t>
            </a:r>
            <a:r>
              <a:rPr lang="ru-RU" sz="1600" dirty="0" smtClean="0">
                <a:solidFill>
                  <a:srgbClr val="CC6600"/>
                </a:solidFill>
              </a:rPr>
              <a:t> паротурбинных ТЭС, где выполняют функцию окислителя и отдают свое тепло.</a:t>
            </a:r>
            <a:endParaRPr lang="ru-RU" sz="1600" dirty="0">
              <a:solidFill>
                <a:srgbClr val="CC6600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57158" y="428604"/>
            <a:ext cx="8286808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rgbClr val="CC6600"/>
                </a:solidFill>
              </a:rPr>
              <a:t>В первой схеме должен сжигаться природный газ либо специальное газотурбинное жидкое топливо, во второй — такое топливо должно сжигаться только в камере сгорания газовой турбины, а в </a:t>
            </a:r>
            <a:r>
              <a:rPr lang="ru-RU" sz="1600" dirty="0" err="1" smtClean="0">
                <a:solidFill>
                  <a:srgbClr val="CC6600"/>
                </a:solidFill>
              </a:rPr>
              <a:t>котлоагрегатах</a:t>
            </a:r>
            <a:r>
              <a:rPr lang="ru-RU" sz="1600" dirty="0" smtClean="0">
                <a:solidFill>
                  <a:srgbClr val="CC6600"/>
                </a:solidFill>
              </a:rPr>
              <a:t> — мазут или твердое топливо, что представляет определенное преимущество. Комбинирование двух циклов дает повышение общего КПД ПГЭС примерно на 5—6 % по сравнению с паротурбинной КЭС. Мощность газовых турбин ПГЭС составляет примерно 20—25 % мощности парогазового блока. В связи с тем, что удельные капиталовложения в газотурбинную часть ниже, чем в паротурбинную, на ПГЭС достигается уменьшение удельных капиталовложений на 10—12 %. Парогазовые блоки обладают большей маневренностью, чем обычные конденсационные блоки, и могут быть использованы для работы в полупиковой зоне, так как более экономичны, чем маневренные КЭС.</a:t>
            </a:r>
            <a:endParaRPr lang="ru-RU" sz="1600" dirty="0">
              <a:solidFill>
                <a:srgbClr val="CC6600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хема 4"/>
          <p:cNvGraphicFramePr/>
          <p:nvPr/>
        </p:nvGraphicFramePr>
        <p:xfrm>
          <a:off x="642910" y="1397000"/>
          <a:ext cx="7858180" cy="25320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7" name="Схема 6"/>
          <p:cNvGraphicFramePr/>
          <p:nvPr/>
        </p:nvGraphicFramePr>
        <p:xfrm>
          <a:off x="1285852" y="357166"/>
          <a:ext cx="6096000" cy="5000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Оформление по умолчанию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538</TotalTime>
  <Words>856</Words>
  <Application>Microsoft Office PowerPoint</Application>
  <PresentationFormat>Экран (4:3)</PresentationFormat>
  <Paragraphs>64</Paragraphs>
  <Slides>7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Оформление по умолчанию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ledovski</dc:creator>
  <cp:lastModifiedBy>Zver</cp:lastModifiedBy>
  <cp:revision>62</cp:revision>
  <dcterms:created xsi:type="dcterms:W3CDTF">2007-06-13T11:46:24Z</dcterms:created>
  <dcterms:modified xsi:type="dcterms:W3CDTF">2008-01-13T09:21:29Z</dcterms:modified>
</cp:coreProperties>
</file>